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3" r:id="rId6"/>
    <p:sldId id="277" r:id="rId7"/>
    <p:sldId id="278" r:id="rId8"/>
    <p:sldId id="264" r:id="rId9"/>
    <p:sldId id="276" r:id="rId10"/>
    <p:sldId id="260" r:id="rId11"/>
    <p:sldId id="261" r:id="rId12"/>
    <p:sldId id="262" r:id="rId13"/>
    <p:sldId id="279" r:id="rId14"/>
    <p:sldId id="265" r:id="rId15"/>
    <p:sldId id="267" r:id="rId16"/>
    <p:sldId id="268" r:id="rId17"/>
    <p:sldId id="280" r:id="rId18"/>
    <p:sldId id="281" r:id="rId19"/>
    <p:sldId id="282" r:id="rId20"/>
    <p:sldId id="269" r:id="rId21"/>
    <p:sldId id="270" r:id="rId22"/>
    <p:sldId id="271" r:id="rId23"/>
    <p:sldId id="273" r:id="rId24"/>
    <p:sldId id="272" r:id="rId25"/>
    <p:sldId id="274" r:id="rId26"/>
    <p:sldId id="275" r:id="rId27"/>
    <p:sldId id="283" r:id="rId28"/>
    <p:sldId id="284" r:id="rId29"/>
    <p:sldId id="285" r:id="rId30"/>
    <p:sldId id="286" r:id="rId31"/>
    <p:sldId id="287" r:id="rId32"/>
    <p:sldId id="288" r:id="rId33"/>
    <p:sldId id="289" r:id="rId34"/>
    <p:sldId id="290" r:id="rId35"/>
    <p:sldId id="291" r:id="rId36"/>
    <p:sldId id="293" r:id="rId37"/>
    <p:sldId id="294" r:id="rId38"/>
    <p:sldId id="295" r:id="rId39"/>
    <p:sldId id="292" r:id="rId40"/>
    <p:sldId id="297" r:id="rId41"/>
    <p:sldId id="298" r:id="rId42"/>
    <p:sldId id="296" r:id="rId43"/>
    <p:sldId id="299" r:id="rId44"/>
    <p:sldId id="300" r:id="rId45"/>
    <p:sldId id="302" r:id="rId46"/>
    <p:sldId id="303" r:id="rId47"/>
    <p:sldId id="306" r:id="rId48"/>
    <p:sldId id="304" r:id="rId49"/>
    <p:sldId id="305" r:id="rId50"/>
    <p:sldId id="307" r:id="rId51"/>
    <p:sldId id="308" r:id="rId52"/>
    <p:sldId id="309" r:id="rId53"/>
    <p:sldId id="301" r:id="rId54"/>
    <p:sldId id="310" r:id="rId55"/>
    <p:sldId id="311" r:id="rId56"/>
    <p:sldId id="312" r:id="rId57"/>
    <p:sldId id="313" r:id="rId58"/>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6" d="100"/>
          <a:sy n="66" d="100"/>
        </p:scale>
        <p:origin x="-636" y="7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B781AA52-9E61-7E47-BAA8-108FF733F545}" type="datetimeFigureOut">
              <a:rPr lang="es-ES" smtClean="0"/>
              <a:t>24/04/2018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226165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781AA52-9E61-7E47-BAA8-108FF733F545}" type="datetimeFigureOut">
              <a:rPr lang="es-ES" smtClean="0"/>
              <a:t>24/04/2018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422411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781AA52-9E61-7E47-BAA8-108FF733F545}" type="datetimeFigureOut">
              <a:rPr lang="es-ES" smtClean="0"/>
              <a:t>24/04/2018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311761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781AA52-9E61-7E47-BAA8-108FF733F545}" type="datetimeFigureOut">
              <a:rPr lang="es-ES" smtClean="0"/>
              <a:t>24/04/2018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254773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781AA52-9E61-7E47-BAA8-108FF733F545}" type="datetimeFigureOut">
              <a:rPr lang="es-ES" smtClean="0"/>
              <a:t>24/04/2018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142341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B781AA52-9E61-7E47-BAA8-108FF733F545}" type="datetimeFigureOut">
              <a:rPr lang="es-ES" smtClean="0"/>
              <a:t>24/04/2018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98893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B781AA52-9E61-7E47-BAA8-108FF733F545}" type="datetimeFigureOut">
              <a:rPr lang="es-ES" smtClean="0"/>
              <a:t>24/04/2018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37895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B781AA52-9E61-7E47-BAA8-108FF733F545}" type="datetimeFigureOut">
              <a:rPr lang="es-ES" smtClean="0"/>
              <a:t>24/04/2018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352196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1AA52-9E61-7E47-BAA8-108FF733F545}" type="datetimeFigureOut">
              <a:rPr lang="es-ES" smtClean="0"/>
              <a:t>24/04/2018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152981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781AA52-9E61-7E47-BAA8-108FF733F545}" type="datetimeFigureOut">
              <a:rPr lang="es-ES" smtClean="0"/>
              <a:t>24/04/2018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385776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781AA52-9E61-7E47-BAA8-108FF733F545}" type="datetimeFigureOut">
              <a:rPr lang="es-ES" smtClean="0"/>
              <a:t>24/04/2018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2C87D35-49B1-404F-BC00-240586010F81}" type="slidenum">
              <a:rPr lang="es-ES" smtClean="0"/>
              <a:t>‹Nº›</a:t>
            </a:fld>
            <a:endParaRPr lang="es-ES"/>
          </a:p>
        </p:txBody>
      </p:sp>
    </p:spTree>
    <p:extLst>
      <p:ext uri="{BB962C8B-B14F-4D97-AF65-F5344CB8AC3E}">
        <p14:creationId xmlns:p14="http://schemas.microsoft.com/office/powerpoint/2010/main" val="1714110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1AA52-9E61-7E47-BAA8-108FF733F545}" type="datetimeFigureOut">
              <a:rPr lang="es-ES" smtClean="0"/>
              <a:t>24/04/2018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87D35-49B1-404F-BC00-240586010F81}" type="slidenum">
              <a:rPr lang="es-ES" smtClean="0"/>
              <a:t>‹Nº›</a:t>
            </a:fld>
            <a:endParaRPr lang="es-ES"/>
          </a:p>
        </p:txBody>
      </p:sp>
    </p:spTree>
    <p:extLst>
      <p:ext uri="{BB962C8B-B14F-4D97-AF65-F5344CB8AC3E}">
        <p14:creationId xmlns:p14="http://schemas.microsoft.com/office/powerpoint/2010/main" val="1333998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46332"/>
            <a:ext cx="9144000" cy="7004332"/>
          </a:xfrm>
          <a:prstGeom prst="rect">
            <a:avLst/>
          </a:prstGeom>
        </p:spPr>
      </p:pic>
      <p:sp>
        <p:nvSpPr>
          <p:cNvPr id="4" name="Rectángulo 3"/>
          <p:cNvSpPr/>
          <p:nvPr/>
        </p:nvSpPr>
        <p:spPr>
          <a:xfrm>
            <a:off x="0" y="6018986"/>
            <a:ext cx="9144000" cy="646331"/>
          </a:xfrm>
          <a:prstGeom prst="rect">
            <a:avLst/>
          </a:prstGeom>
        </p:spPr>
        <p:txBody>
          <a:bodyPr wrap="square">
            <a:spAutoFit/>
          </a:bodyPr>
          <a:lstStyle/>
          <a:p>
            <a:pPr algn="ctr"/>
            <a:r>
              <a:rPr lang="es-ES" sz="3600" dirty="0">
                <a:solidFill>
                  <a:schemeClr val="bg1"/>
                </a:solidFill>
              </a:rPr>
              <a:t>h</a:t>
            </a:r>
            <a:r>
              <a:rPr lang="es-ES_tradnl" sz="3600" dirty="0" err="1">
                <a:solidFill>
                  <a:schemeClr val="bg1"/>
                </a:solidFill>
              </a:rPr>
              <a:t>ermetismo</a:t>
            </a:r>
            <a:r>
              <a:rPr lang="es-ES_tradnl" sz="3600" dirty="0">
                <a:solidFill>
                  <a:schemeClr val="bg1"/>
                </a:solidFill>
              </a:rPr>
              <a:t> hermenéutica e interpretación</a:t>
            </a:r>
            <a:endParaRPr lang="es-ES" sz="3600" dirty="0">
              <a:solidFill>
                <a:schemeClr val="bg1"/>
              </a:solidFill>
            </a:endParaRPr>
          </a:p>
        </p:txBody>
      </p:sp>
    </p:spTree>
    <p:extLst>
      <p:ext uri="{BB962C8B-B14F-4D97-AF65-F5344CB8AC3E}">
        <p14:creationId xmlns:p14="http://schemas.microsoft.com/office/powerpoint/2010/main" val="3104698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10047" r="12027"/>
          <a:stretch/>
        </p:blipFill>
        <p:spPr>
          <a:xfrm>
            <a:off x="0" y="0"/>
            <a:ext cx="3444032" cy="6858000"/>
          </a:xfrm>
          <a:prstGeom prst="rect">
            <a:avLst/>
          </a:prstGeom>
        </p:spPr>
      </p:pic>
      <p:sp>
        <p:nvSpPr>
          <p:cNvPr id="7" name="CuadroTexto 6"/>
          <p:cNvSpPr txBox="1"/>
          <p:nvPr/>
        </p:nvSpPr>
        <p:spPr>
          <a:xfrm>
            <a:off x="3771118" y="76975"/>
            <a:ext cx="5372882" cy="6801862"/>
          </a:xfrm>
          <a:prstGeom prst="rect">
            <a:avLst/>
          </a:prstGeom>
          <a:noFill/>
        </p:spPr>
        <p:txBody>
          <a:bodyPr wrap="square" rtlCol="0">
            <a:spAutoFit/>
          </a:bodyPr>
          <a:lstStyle/>
          <a:p>
            <a:pPr algn="ctr"/>
            <a:r>
              <a:rPr lang="es-ES_tradnl" sz="3600" dirty="0" smtClean="0">
                <a:latin typeface="Lithos Pro Regular"/>
                <a:cs typeface="Lithos Pro Regular"/>
              </a:rPr>
              <a:t>El </a:t>
            </a:r>
            <a:r>
              <a:rPr lang="es-ES_tradnl" sz="3600" dirty="0" err="1" smtClean="0">
                <a:latin typeface="Lithos Pro Regular"/>
                <a:cs typeface="Lithos Pro Regular"/>
              </a:rPr>
              <a:t>Kybalion</a:t>
            </a:r>
            <a:endParaRPr lang="es-ES_tradnl" sz="3600" dirty="0" smtClean="0">
              <a:latin typeface="Lithos Pro Regular"/>
              <a:cs typeface="Lithos Pro Regular"/>
            </a:endParaRPr>
          </a:p>
          <a:p>
            <a:endParaRPr lang="es-ES_tradnl" sz="2400" dirty="0"/>
          </a:p>
          <a:p>
            <a:r>
              <a:rPr lang="es-ES_tradnl" sz="2200" dirty="0" smtClean="0"/>
              <a:t>Los labios de la sabiduría permanecen cerrados, excepto para el oído capaz de comprender.</a:t>
            </a:r>
          </a:p>
          <a:p>
            <a:endParaRPr lang="es-ES_tradnl" sz="2200" dirty="0" smtClean="0"/>
          </a:p>
          <a:p>
            <a:r>
              <a:rPr lang="es-ES_tradnl" sz="2200" dirty="0" smtClean="0"/>
              <a:t>Donde quiera que estén las huellas del Maestro, allí los oídos del que está pronto para recibir sus enseñanzas se abren de par en par.</a:t>
            </a:r>
          </a:p>
          <a:p>
            <a:endParaRPr lang="es-ES_tradnl" sz="2200" dirty="0" smtClean="0"/>
          </a:p>
          <a:p>
            <a:r>
              <a:rPr lang="es-ES_tradnl" sz="2200" dirty="0" smtClean="0"/>
              <a:t>Cuando el oído es capaz de oír, entonces vienen los labios que han de llenarlos con sabiduría.</a:t>
            </a:r>
          </a:p>
          <a:p>
            <a:endParaRPr lang="es-ES_tradnl" sz="2200" dirty="0" smtClean="0"/>
          </a:p>
          <a:p>
            <a:r>
              <a:rPr lang="es-ES_tradnl" sz="2200" dirty="0" smtClean="0"/>
              <a:t>Los principios de la verdad son siete: el que comprende esto perfectamente, posee la clave mágica ante la cual todas las puertas del Templo se abrirán de par en par</a:t>
            </a:r>
            <a:r>
              <a:rPr lang="es-ES_tradnl" sz="2400" dirty="0" smtClean="0"/>
              <a:t>.</a:t>
            </a:r>
            <a:endParaRPr lang="es-ES" sz="2400" dirty="0"/>
          </a:p>
        </p:txBody>
      </p:sp>
    </p:spTree>
    <p:extLst>
      <p:ext uri="{BB962C8B-B14F-4D97-AF65-F5344CB8AC3E}">
        <p14:creationId xmlns:p14="http://schemas.microsoft.com/office/powerpoint/2010/main" val="283812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016499" y="1"/>
            <a:ext cx="4127501" cy="7171195"/>
          </a:xfrm>
          <a:prstGeom prst="rect">
            <a:avLst/>
          </a:prstGeom>
          <a:noFill/>
        </p:spPr>
        <p:txBody>
          <a:bodyPr wrap="square" rtlCol="0">
            <a:spAutoFit/>
          </a:bodyPr>
          <a:lstStyle/>
          <a:p>
            <a:r>
              <a:rPr lang="es-ES_tradnl" sz="2300" dirty="0" smtClean="0"/>
              <a:t>1. El TODO es Mente; el universo es mental.</a:t>
            </a:r>
          </a:p>
          <a:p>
            <a:endParaRPr lang="es-ES_tradnl" sz="2300" dirty="0" smtClean="0"/>
          </a:p>
          <a:p>
            <a:r>
              <a:rPr lang="es-ES_tradnl" sz="2300" dirty="0" smtClean="0"/>
              <a:t>2. Como es arriba, es abajo; como es abajo, es arriba.</a:t>
            </a:r>
          </a:p>
          <a:p>
            <a:endParaRPr lang="es-ES_tradnl" sz="2300" dirty="0" smtClean="0"/>
          </a:p>
          <a:p>
            <a:r>
              <a:rPr lang="es-ES_tradnl" sz="2300" dirty="0" smtClean="0"/>
              <a:t>3. Nada está inmóvil; todo se mueve; todo vibra.</a:t>
            </a:r>
          </a:p>
          <a:p>
            <a:endParaRPr lang="es-ES_tradnl" sz="2300" dirty="0" smtClean="0"/>
          </a:p>
          <a:p>
            <a:r>
              <a:rPr lang="es-ES_tradnl" sz="2300" dirty="0" smtClean="0"/>
              <a:t>4. Todo es doble, todo tiene dos polos; todo, su par de opuestos: los semejantes y los antagónicos son lo mismo; los opuestos son idénticos en naturaleza, pero diferentes en grado; los extremos se tocan; todas las verdades son medias verdades, todas las paradojas pueden reconciliarse.</a:t>
            </a:r>
          </a:p>
          <a:p>
            <a:endParaRPr lang="es-ES_tradnl" sz="2300" dirty="0" smtClean="0"/>
          </a:p>
        </p:txBody>
      </p:sp>
      <p:pic>
        <p:nvPicPr>
          <p:cNvPr id="2" name="Imagen 1"/>
          <p:cNvPicPr>
            <a:picLocks noChangeAspect="1"/>
          </p:cNvPicPr>
          <p:nvPr/>
        </p:nvPicPr>
        <p:blipFill>
          <a:blip r:embed="rId2"/>
          <a:stretch>
            <a:fillRect/>
          </a:stretch>
        </p:blipFill>
        <p:spPr>
          <a:xfrm>
            <a:off x="0" y="827482"/>
            <a:ext cx="5016500" cy="3797300"/>
          </a:xfrm>
          <a:prstGeom prst="rect">
            <a:avLst/>
          </a:prstGeom>
        </p:spPr>
      </p:pic>
    </p:spTree>
    <p:extLst>
      <p:ext uri="{BB962C8B-B14F-4D97-AF65-F5344CB8AC3E}">
        <p14:creationId xmlns:p14="http://schemas.microsoft.com/office/powerpoint/2010/main" val="1385115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51874" y="211680"/>
            <a:ext cx="5259778" cy="6646319"/>
          </a:xfrm>
          <a:prstGeom prst="rect">
            <a:avLst/>
          </a:prstGeom>
          <a:noFill/>
        </p:spPr>
        <p:txBody>
          <a:bodyPr wrap="square" rtlCol="0">
            <a:spAutoFit/>
          </a:bodyPr>
          <a:lstStyle/>
          <a:p>
            <a:r>
              <a:rPr lang="es-ES_tradnl" sz="2200" dirty="0" smtClean="0"/>
              <a:t>5. Todo fluye y refluye; todo tiene sus períodos de avance y retroceso, todo asciende y desciende; todo se mueve como un péndulo; la medida de su movimiento hacia la derecha, es la misma que la de su movimiento hacia la izquierda; el ritmo es la compensación.</a:t>
            </a:r>
          </a:p>
          <a:p>
            <a:endParaRPr lang="tr-TR" sz="2200" dirty="0"/>
          </a:p>
          <a:p>
            <a:r>
              <a:rPr lang="es-ES_tradnl" sz="2200" dirty="0" smtClean="0"/>
              <a:t>6. Toda causa tiene su efecto; todo efecto tiene su causa; todo sucede de acuerdo a la ley; la suerte no es más que el nombre que se le da a la ley no reconocida; hay muchos planos de casualidad, pero nada escapa a la Ley.</a:t>
            </a:r>
          </a:p>
          <a:p>
            <a:endParaRPr lang="es-ES_tradnl" sz="2200" dirty="0" smtClean="0"/>
          </a:p>
          <a:p>
            <a:r>
              <a:rPr lang="es-ES_tradnl" sz="2200" dirty="0" smtClean="0"/>
              <a:t>7. La generación existe por doquier; todo tiene su principio masculino y femenino; la generación se manifiesta en todos los planos.</a:t>
            </a:r>
          </a:p>
        </p:txBody>
      </p:sp>
      <p:pic>
        <p:nvPicPr>
          <p:cNvPr id="5" name="Imagen 4"/>
          <p:cNvPicPr>
            <a:picLocks noChangeAspect="1"/>
          </p:cNvPicPr>
          <p:nvPr/>
        </p:nvPicPr>
        <p:blipFill>
          <a:blip r:embed="rId2"/>
          <a:stretch>
            <a:fillRect/>
          </a:stretch>
        </p:blipFill>
        <p:spPr>
          <a:xfrm>
            <a:off x="0" y="823986"/>
            <a:ext cx="3619500" cy="4813300"/>
          </a:xfrm>
          <a:prstGeom prst="rect">
            <a:avLst/>
          </a:prstGeom>
        </p:spPr>
      </p:pic>
    </p:spTree>
    <p:extLst>
      <p:ext uri="{BB962C8B-B14F-4D97-AF65-F5344CB8AC3E}">
        <p14:creationId xmlns:p14="http://schemas.microsoft.com/office/powerpoint/2010/main" val="2666792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b="8242"/>
          <a:stretch/>
        </p:blipFill>
        <p:spPr>
          <a:xfrm>
            <a:off x="6756400" y="0"/>
            <a:ext cx="2387600" cy="4439895"/>
          </a:xfrm>
          <a:prstGeom prst="rect">
            <a:avLst/>
          </a:prstGeom>
        </p:spPr>
      </p:pic>
      <p:pic>
        <p:nvPicPr>
          <p:cNvPr id="7" name="Imagen 6"/>
          <p:cNvPicPr>
            <a:picLocks noChangeAspect="1"/>
          </p:cNvPicPr>
          <p:nvPr/>
        </p:nvPicPr>
        <p:blipFill rotWithShape="1">
          <a:blip r:embed="rId3"/>
          <a:srcRect l="3576" r="3914"/>
          <a:stretch/>
        </p:blipFill>
        <p:spPr>
          <a:xfrm>
            <a:off x="-1" y="0"/>
            <a:ext cx="2371271" cy="3830602"/>
          </a:xfrm>
          <a:prstGeom prst="rect">
            <a:avLst/>
          </a:prstGeom>
        </p:spPr>
      </p:pic>
      <p:sp>
        <p:nvSpPr>
          <p:cNvPr id="4" name="CuadroTexto 3"/>
          <p:cNvSpPr txBox="1"/>
          <p:nvPr/>
        </p:nvSpPr>
        <p:spPr>
          <a:xfrm>
            <a:off x="2655173" y="423363"/>
            <a:ext cx="4101227" cy="5940087"/>
          </a:xfrm>
          <a:prstGeom prst="rect">
            <a:avLst/>
          </a:prstGeom>
          <a:noFill/>
        </p:spPr>
        <p:txBody>
          <a:bodyPr wrap="square" rtlCol="0">
            <a:spAutoFit/>
          </a:bodyPr>
          <a:lstStyle/>
          <a:p>
            <a:r>
              <a:rPr lang="es-ES_tradnl" sz="2400" dirty="0">
                <a:latin typeface="Lithos Pro Regular"/>
                <a:cs typeface="Lithos Pro Regular"/>
              </a:rPr>
              <a:t>El </a:t>
            </a:r>
            <a:r>
              <a:rPr lang="es-ES_tradnl" sz="2400" dirty="0" smtClean="0">
                <a:latin typeface="Lithos Pro Regular"/>
                <a:cs typeface="Lithos Pro Regular"/>
              </a:rPr>
              <a:t>caduceo de Hermes</a:t>
            </a:r>
            <a:endParaRPr lang="es-ES_tradnl" sz="2400" dirty="0">
              <a:latin typeface="Lithos Pro Regular"/>
              <a:cs typeface="Lithos Pro Regular"/>
            </a:endParaRPr>
          </a:p>
          <a:p>
            <a:endParaRPr lang="es-ES_tradnl" sz="2200" dirty="0" smtClean="0"/>
          </a:p>
          <a:p>
            <a:endParaRPr lang="es-ES_tradnl" sz="2200" dirty="0" smtClean="0"/>
          </a:p>
          <a:p>
            <a:r>
              <a:rPr lang="es-ES_tradnl" sz="2400" dirty="0" smtClean="0"/>
              <a:t>El </a:t>
            </a:r>
            <a:r>
              <a:rPr lang="es-ES_tradnl" sz="2400" dirty="0"/>
              <a:t>simbolismo de Hermes significa así tanto la dualidad como la unidad </a:t>
            </a:r>
            <a:r>
              <a:rPr lang="es-ES_tradnl" sz="2400" dirty="0" smtClean="0"/>
              <a:t>y </a:t>
            </a:r>
            <a:r>
              <a:rPr lang="es-ES_tradnl" sz="2400" dirty="0"/>
              <a:t>es, al mismo tiempo, lo material y lo espiritual, la fase de formación del Andrógino hermético, compuesto de Azufre y Mercurio, macho y hembra, hermano y hermana, como nos recuerdan las dos serpientes del caduceo de este dios, que se enroscan unificándose en torno a dicho cetro</a:t>
            </a:r>
            <a:r>
              <a:rPr lang="es-ES_tradnl" sz="2200" dirty="0" smtClean="0"/>
              <a:t>. </a:t>
            </a:r>
          </a:p>
        </p:txBody>
      </p:sp>
      <p:sp>
        <p:nvSpPr>
          <p:cNvPr id="10" name="CuadroTexto 9"/>
          <p:cNvSpPr txBox="1"/>
          <p:nvPr/>
        </p:nvSpPr>
        <p:spPr>
          <a:xfrm>
            <a:off x="6756401" y="4462839"/>
            <a:ext cx="2387600" cy="230832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400" dirty="0" smtClean="0"/>
              <a:t>Como explica el psicólogo </a:t>
            </a:r>
            <a:r>
              <a:rPr lang="es-ES" sz="2400" dirty="0" smtClean="0"/>
              <a:t> Karl Jung el caduceo era el símbolo unificador de los contrarios</a:t>
            </a:r>
            <a:endParaRPr lang="es-ES" sz="2400" dirty="0"/>
          </a:p>
        </p:txBody>
      </p:sp>
      <p:pic>
        <p:nvPicPr>
          <p:cNvPr id="11" name="Imagen 10"/>
          <p:cNvPicPr>
            <a:picLocks noChangeAspect="1"/>
          </p:cNvPicPr>
          <p:nvPr/>
        </p:nvPicPr>
        <p:blipFill rotWithShape="1">
          <a:blip r:embed="rId4"/>
          <a:srcRect t="4640" b="2619"/>
          <a:stretch/>
        </p:blipFill>
        <p:spPr>
          <a:xfrm>
            <a:off x="0" y="3830602"/>
            <a:ext cx="2371271" cy="3076358"/>
          </a:xfrm>
          <a:prstGeom prst="rect">
            <a:avLst/>
          </a:prstGeom>
        </p:spPr>
      </p:pic>
    </p:spTree>
    <p:extLst>
      <p:ext uri="{BB962C8B-B14F-4D97-AF65-F5344CB8AC3E}">
        <p14:creationId xmlns:p14="http://schemas.microsoft.com/office/powerpoint/2010/main" val="2554732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08347" y="1797021"/>
            <a:ext cx="6747973" cy="5060980"/>
          </a:xfrm>
          <a:prstGeom prst="rect">
            <a:avLst/>
          </a:prstGeom>
        </p:spPr>
      </p:pic>
      <p:sp>
        <p:nvSpPr>
          <p:cNvPr id="4" name="CuadroTexto 3"/>
          <p:cNvSpPr txBox="1"/>
          <p:nvPr/>
        </p:nvSpPr>
        <p:spPr>
          <a:xfrm>
            <a:off x="692654" y="211680"/>
            <a:ext cx="8318998" cy="1569660"/>
          </a:xfrm>
          <a:prstGeom prst="rect">
            <a:avLst/>
          </a:prstGeom>
          <a:noFill/>
        </p:spPr>
        <p:txBody>
          <a:bodyPr wrap="square" rtlCol="0">
            <a:spAutoFit/>
          </a:bodyPr>
          <a:lstStyle/>
          <a:p>
            <a:r>
              <a:rPr lang="es-ES_tradnl" sz="2400" dirty="0" smtClean="0"/>
              <a:t>El HERMETISMO cuyos  filósofos llamados herméticos estuvieron vinculados a las </a:t>
            </a:r>
            <a:r>
              <a:rPr lang="es-ES_tradnl" sz="2400" dirty="0" err="1" smtClean="0"/>
              <a:t>protociencias</a:t>
            </a:r>
            <a:r>
              <a:rPr lang="es-ES_tradnl" sz="2400" dirty="0" smtClean="0"/>
              <a:t> medievales como la astrología y sobre todo la ALQUIMIA, mantuvo el secretismo a fin de evitar la acusación de HEREJIA y la muerte.  </a:t>
            </a:r>
            <a:endParaRPr lang="es-ES" sz="2400" dirty="0"/>
          </a:p>
        </p:txBody>
      </p:sp>
    </p:spTree>
    <p:extLst>
      <p:ext uri="{BB962C8B-B14F-4D97-AF65-F5344CB8AC3E}">
        <p14:creationId xmlns:p14="http://schemas.microsoft.com/office/powerpoint/2010/main" val="1886548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756604" y="0"/>
            <a:ext cx="4387396" cy="6740306"/>
          </a:xfrm>
          <a:prstGeom prst="rect">
            <a:avLst/>
          </a:prstGeom>
          <a:noFill/>
        </p:spPr>
        <p:txBody>
          <a:bodyPr wrap="square" rtlCol="0">
            <a:spAutoFit/>
          </a:bodyPr>
          <a:lstStyle/>
          <a:p>
            <a:r>
              <a:rPr lang="es-ES_tradnl" sz="2400" dirty="0" smtClean="0"/>
              <a:t>Es </a:t>
            </a:r>
            <a:r>
              <a:rPr lang="es-ES_tradnl" sz="2400" dirty="0"/>
              <a:t>un antiguo conocimiento que surge del arte de los herreros, pero que también se extiende a la fabricación de colorantes y de fármacos extraídos de plantas, animales y minerales. Su axioma básico es la transmutación de los elementos, actuando sobre uno para obtener otro, o sobre dos para generar un tercero . El método era </a:t>
            </a:r>
            <a:r>
              <a:rPr lang="es-ES_tradnl" sz="2400" dirty="0" smtClean="0"/>
              <a:t>cíclico </a:t>
            </a:r>
            <a:r>
              <a:rPr lang="es-ES_tradnl" sz="2400" dirty="0"/>
              <a:t>y se basaba en </a:t>
            </a:r>
            <a:r>
              <a:rPr lang="es-ES_tradnl" sz="2400" dirty="0" smtClean="0"/>
              <a:t>sucesivas </a:t>
            </a:r>
            <a:r>
              <a:rPr lang="es-ES_tradnl" sz="2400" dirty="0"/>
              <a:t>destilaciones: </a:t>
            </a:r>
            <a:r>
              <a:rPr lang="es-ES_tradnl" sz="2400" i="1" dirty="0" err="1"/>
              <a:t>solve</a:t>
            </a:r>
            <a:r>
              <a:rPr lang="es-ES_tradnl" sz="2400" i="1" dirty="0"/>
              <a:t> e </a:t>
            </a:r>
            <a:r>
              <a:rPr lang="es-ES_tradnl" sz="2400" i="1" dirty="0" smtClean="0"/>
              <a:t>coagula</a:t>
            </a:r>
            <a:r>
              <a:rPr lang="es-ES_tradnl" sz="2400" dirty="0" smtClean="0"/>
              <a:t>. El trabajo </a:t>
            </a:r>
            <a:r>
              <a:rPr lang="es-ES_tradnl" sz="2400" dirty="0"/>
              <a:t>de </a:t>
            </a:r>
            <a:r>
              <a:rPr lang="es-ES_tradnl" sz="2400" dirty="0" smtClean="0"/>
              <a:t>laboratorio se realizaba en correspondencia </a:t>
            </a:r>
            <a:r>
              <a:rPr lang="es-ES_tradnl" sz="2400" dirty="0"/>
              <a:t>con los ritmos cósmicos y naturales: la posición de los planetas, los signos zodiacales, las estaciones, etc.</a:t>
            </a:r>
            <a:endParaRPr lang="es-ES" sz="2400" dirty="0"/>
          </a:p>
        </p:txBody>
      </p:sp>
      <p:pic>
        <p:nvPicPr>
          <p:cNvPr id="2" name="Imagen 1"/>
          <p:cNvPicPr>
            <a:picLocks noChangeAspect="1"/>
          </p:cNvPicPr>
          <p:nvPr/>
        </p:nvPicPr>
        <p:blipFill>
          <a:blip r:embed="rId2"/>
          <a:stretch>
            <a:fillRect/>
          </a:stretch>
        </p:blipFill>
        <p:spPr>
          <a:xfrm>
            <a:off x="0" y="2085541"/>
            <a:ext cx="4756604" cy="4772459"/>
          </a:xfrm>
          <a:prstGeom prst="rect">
            <a:avLst/>
          </a:prstGeom>
        </p:spPr>
      </p:pic>
      <p:sp>
        <p:nvSpPr>
          <p:cNvPr id="3" name="CuadroTexto 2"/>
          <p:cNvSpPr txBox="1"/>
          <p:nvPr/>
        </p:nvSpPr>
        <p:spPr>
          <a:xfrm>
            <a:off x="0" y="134707"/>
            <a:ext cx="4944782" cy="1692771"/>
          </a:xfrm>
          <a:prstGeom prst="rect">
            <a:avLst/>
          </a:prstGeom>
          <a:noFill/>
        </p:spPr>
        <p:txBody>
          <a:bodyPr wrap="square" rtlCol="0">
            <a:spAutoFit/>
          </a:bodyPr>
          <a:lstStyle/>
          <a:p>
            <a:r>
              <a:rPr lang="es-ES_tradnl" sz="4000" dirty="0">
                <a:latin typeface="Lithos Pro Regular"/>
                <a:cs typeface="Lithos Pro Regular"/>
              </a:rPr>
              <a:t>Alquimia</a:t>
            </a:r>
          </a:p>
          <a:p>
            <a:endParaRPr lang="es-ES_tradnl" sz="3200" dirty="0"/>
          </a:p>
          <a:p>
            <a:r>
              <a:rPr lang="es-ES_tradnl" sz="3200" dirty="0"/>
              <a:t> del árabe </a:t>
            </a:r>
            <a:r>
              <a:rPr lang="es-ES_tradnl" sz="3200" dirty="0" err="1"/>
              <a:t>الخيمياء</a:t>
            </a:r>
            <a:r>
              <a:rPr lang="es-ES_tradnl" sz="3200" dirty="0"/>
              <a:t> [al-</a:t>
            </a:r>
            <a:r>
              <a:rPr lang="es-ES_tradnl" sz="3200" dirty="0" err="1"/>
              <a:t>khīmiyā</a:t>
            </a:r>
            <a:r>
              <a:rPr lang="es-ES_tradnl" sz="3200" dirty="0"/>
              <a:t>] </a:t>
            </a:r>
            <a:endParaRPr lang="es-ES" sz="3200" dirty="0"/>
          </a:p>
        </p:txBody>
      </p:sp>
    </p:spTree>
    <p:extLst>
      <p:ext uri="{BB962C8B-B14F-4D97-AF65-F5344CB8AC3E}">
        <p14:creationId xmlns:p14="http://schemas.microsoft.com/office/powerpoint/2010/main" val="1962448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2404" y="70388"/>
            <a:ext cx="8696661" cy="2677656"/>
          </a:xfrm>
          <a:prstGeom prst="rect">
            <a:avLst/>
          </a:prstGeom>
        </p:spPr>
        <p:txBody>
          <a:bodyPr wrap="square">
            <a:spAutoFit/>
          </a:bodyPr>
          <a:lstStyle/>
          <a:p>
            <a:r>
              <a:rPr lang="es-ES_tradnl" sz="2400" dirty="0"/>
              <a:t>El objetivo final era obtener la piedra filosofal, que convertía al </a:t>
            </a:r>
            <a:r>
              <a:rPr lang="es-ES_tradnl" sz="2400" dirty="0" smtClean="0"/>
              <a:t>alquimista </a:t>
            </a:r>
            <a:r>
              <a:rPr lang="es-ES_tradnl" sz="2400" dirty="0"/>
              <a:t>en un inmortal, así como un remedio universal capaz de curar todas las enfermedades (la panacea). La transmutación de unos elementos en otros era parte de este proceso, pero no su finalidad última. Ésta se orientaba a la transformación interior del alquimista, mediante la iluminación y el acceso a un nivel de conciencia superior, que lo convertía en un dios</a:t>
            </a:r>
            <a:endParaRPr lang="es-ES" sz="2400" dirty="0"/>
          </a:p>
        </p:txBody>
      </p:sp>
      <p:pic>
        <p:nvPicPr>
          <p:cNvPr id="4" name="Imagen 3"/>
          <p:cNvPicPr>
            <a:picLocks noChangeAspect="1"/>
          </p:cNvPicPr>
          <p:nvPr/>
        </p:nvPicPr>
        <p:blipFill>
          <a:blip r:embed="rId2"/>
          <a:stretch>
            <a:fillRect/>
          </a:stretch>
        </p:blipFill>
        <p:spPr>
          <a:xfrm>
            <a:off x="1366069" y="2702074"/>
            <a:ext cx="6233889" cy="4155926"/>
          </a:xfrm>
          <a:prstGeom prst="rect">
            <a:avLst/>
          </a:prstGeom>
        </p:spPr>
      </p:pic>
    </p:spTree>
    <p:extLst>
      <p:ext uri="{BB962C8B-B14F-4D97-AF65-F5344CB8AC3E}">
        <p14:creationId xmlns:p14="http://schemas.microsoft.com/office/powerpoint/2010/main" val="880917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2404" y="70388"/>
            <a:ext cx="8696661" cy="2308324"/>
          </a:xfrm>
          <a:prstGeom prst="rect">
            <a:avLst/>
          </a:prstGeom>
        </p:spPr>
        <p:txBody>
          <a:bodyPr wrap="square">
            <a:spAutoFit/>
          </a:bodyPr>
          <a:lstStyle/>
          <a:p>
            <a:r>
              <a:rPr lang="es-ES_tradnl" sz="2400" dirty="0"/>
              <a:t>Entre los logros de </a:t>
            </a:r>
            <a:r>
              <a:rPr lang="es-ES_tradnl" sz="2400" dirty="0" smtClean="0"/>
              <a:t>la ARQUIMIA o ALQUIMIA DE LOS METALES  se destacan la electrólisis para dorar objetos, </a:t>
            </a:r>
            <a:r>
              <a:rPr lang="es-ES_tradnl" sz="2400" dirty="0"/>
              <a:t>la fabricación de vidrio y </a:t>
            </a:r>
            <a:r>
              <a:rPr lang="es-ES_tradnl" sz="2400" dirty="0" smtClean="0"/>
              <a:t>colorantes </a:t>
            </a:r>
            <a:r>
              <a:rPr lang="es-ES_tradnl" sz="2400" dirty="0"/>
              <a:t>como la púrpura</a:t>
            </a:r>
            <a:r>
              <a:rPr lang="es-ES_tradnl" sz="2400" dirty="0" smtClean="0"/>
              <a:t>, la producción de sustancias </a:t>
            </a:r>
            <a:r>
              <a:rPr lang="es-ES_tradnl" sz="2400" dirty="0"/>
              <a:t>anticorrosivas para proteger </a:t>
            </a:r>
            <a:r>
              <a:rPr lang="es-ES_tradnl" sz="2400" dirty="0" smtClean="0"/>
              <a:t>metales, las aleaciones </a:t>
            </a:r>
            <a:r>
              <a:rPr lang="es-ES_tradnl" sz="2400" dirty="0"/>
              <a:t>de plata y </a:t>
            </a:r>
            <a:r>
              <a:rPr lang="es-ES_tradnl" sz="2400" dirty="0" smtClean="0"/>
              <a:t>oro, la obtenci</a:t>
            </a:r>
            <a:r>
              <a:rPr lang="es-ES_tradnl" sz="2400" dirty="0"/>
              <a:t>ón de ácido cianhídrico a partir de las flores y </a:t>
            </a:r>
            <a:r>
              <a:rPr lang="es-ES_tradnl" sz="2400" dirty="0" smtClean="0"/>
              <a:t>carozo de durazno y las perlas artificiales.</a:t>
            </a:r>
            <a:endParaRPr lang="es-ES" sz="2400" dirty="0"/>
          </a:p>
        </p:txBody>
      </p:sp>
      <p:sp>
        <p:nvSpPr>
          <p:cNvPr id="5" name="Rectángulo 4"/>
          <p:cNvSpPr/>
          <p:nvPr/>
        </p:nvSpPr>
        <p:spPr>
          <a:xfrm>
            <a:off x="192404" y="2378712"/>
            <a:ext cx="2693968" cy="4493538"/>
          </a:xfrm>
          <a:prstGeom prst="rect">
            <a:avLst/>
          </a:prstGeom>
        </p:spPr>
        <p:txBody>
          <a:bodyPr wrap="square">
            <a:spAutoFit/>
          </a:bodyPr>
          <a:lstStyle/>
          <a:p>
            <a:r>
              <a:rPr lang="es-ES_tradnl" sz="2200" dirty="0"/>
              <a:t>Los alquimistas europeos desarrollaron calmantes –el principio del ácido acetil salicílico o </a:t>
            </a:r>
            <a:r>
              <a:rPr lang="es-ES_tradnl" sz="2200" dirty="0" smtClean="0"/>
              <a:t>aspirina, </a:t>
            </a:r>
            <a:r>
              <a:rPr lang="es-ES_tradnl" sz="2200" dirty="0" smtClean="0"/>
              <a:t>de </a:t>
            </a:r>
            <a:r>
              <a:rPr lang="es-ES_tradnl" sz="2200" dirty="0"/>
              <a:t>la corteza del sauce–, e incluso anestesias para </a:t>
            </a:r>
            <a:r>
              <a:rPr lang="es-ES_tradnl" sz="2200" dirty="0" smtClean="0"/>
              <a:t>cirugías. Con el tiempo, la ALQUIMIA dio paso a la QUIMICA</a:t>
            </a:r>
            <a:endParaRPr lang="es-ES" sz="2200" dirty="0"/>
          </a:p>
        </p:txBody>
      </p:sp>
      <p:pic>
        <p:nvPicPr>
          <p:cNvPr id="6" name="Imagen 5"/>
          <p:cNvPicPr>
            <a:picLocks noChangeAspect="1"/>
          </p:cNvPicPr>
          <p:nvPr/>
        </p:nvPicPr>
        <p:blipFill>
          <a:blip r:embed="rId2"/>
          <a:stretch>
            <a:fillRect/>
          </a:stretch>
        </p:blipFill>
        <p:spPr>
          <a:xfrm>
            <a:off x="2886372" y="2378712"/>
            <a:ext cx="2645878" cy="3810064"/>
          </a:xfrm>
          <a:prstGeom prst="rect">
            <a:avLst/>
          </a:prstGeom>
        </p:spPr>
      </p:pic>
      <p:pic>
        <p:nvPicPr>
          <p:cNvPr id="7" name="Imagen 6"/>
          <p:cNvPicPr>
            <a:picLocks noChangeAspect="1"/>
          </p:cNvPicPr>
          <p:nvPr/>
        </p:nvPicPr>
        <p:blipFill>
          <a:blip r:embed="rId3"/>
          <a:stretch>
            <a:fillRect/>
          </a:stretch>
        </p:blipFill>
        <p:spPr>
          <a:xfrm>
            <a:off x="5532250" y="2501690"/>
            <a:ext cx="3611750" cy="3312872"/>
          </a:xfrm>
          <a:prstGeom prst="rect">
            <a:avLst/>
          </a:prstGeom>
        </p:spPr>
      </p:pic>
      <p:sp>
        <p:nvSpPr>
          <p:cNvPr id="8" name="CuadroTexto 7"/>
          <p:cNvSpPr txBox="1"/>
          <p:nvPr/>
        </p:nvSpPr>
        <p:spPr>
          <a:xfrm>
            <a:off x="6368571" y="5838635"/>
            <a:ext cx="2520493" cy="369332"/>
          </a:xfrm>
          <a:prstGeom prst="rect">
            <a:avLst/>
          </a:prstGeom>
          <a:noFill/>
        </p:spPr>
        <p:txBody>
          <a:bodyPr wrap="square" rtlCol="0">
            <a:spAutoFit/>
          </a:bodyPr>
          <a:lstStyle/>
          <a:p>
            <a:r>
              <a:rPr lang="es-ES" dirty="0" smtClean="0">
                <a:latin typeface="Lithos Pro Regular"/>
                <a:cs typeface="Lithos Pro Regular"/>
              </a:rPr>
              <a:t>Merlín el Mago</a:t>
            </a:r>
            <a:endParaRPr lang="es-ES" dirty="0">
              <a:latin typeface="Lithos Pro Regular"/>
              <a:cs typeface="Lithos Pro Regular"/>
            </a:endParaRPr>
          </a:p>
        </p:txBody>
      </p:sp>
    </p:spTree>
    <p:extLst>
      <p:ext uri="{BB962C8B-B14F-4D97-AF65-F5344CB8AC3E}">
        <p14:creationId xmlns:p14="http://schemas.microsoft.com/office/powerpoint/2010/main" val="4003890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2404" y="70388"/>
            <a:ext cx="8696661" cy="1569660"/>
          </a:xfrm>
          <a:prstGeom prst="rect">
            <a:avLst/>
          </a:prstGeom>
        </p:spPr>
        <p:txBody>
          <a:bodyPr wrap="square">
            <a:spAutoFit/>
          </a:bodyPr>
          <a:lstStyle/>
          <a:p>
            <a:r>
              <a:rPr lang="es-ES_tradnl" sz="2400" dirty="0" smtClean="0"/>
              <a:t>En las cortes europeas hubo un tiempo en que estuvo de moda tener un ALQUIMISTA en el Palacio. Los hubo muy famosos como Merlín el mago alquimista del rey Arturo o Nicolás </a:t>
            </a:r>
            <a:r>
              <a:rPr lang="es-ES_tradnl" sz="2400" dirty="0" err="1" smtClean="0"/>
              <a:t>Flamel</a:t>
            </a:r>
            <a:r>
              <a:rPr lang="es-ES_tradnl" sz="2400" dirty="0" smtClean="0"/>
              <a:t> quien se supone logró la piedra filosofal y por ende la inmortalidad.</a:t>
            </a:r>
            <a:endParaRPr lang="es-ES" sz="2400" dirty="0"/>
          </a:p>
        </p:txBody>
      </p:sp>
      <p:sp>
        <p:nvSpPr>
          <p:cNvPr id="5" name="Rectángulo 4"/>
          <p:cNvSpPr/>
          <p:nvPr/>
        </p:nvSpPr>
        <p:spPr>
          <a:xfrm>
            <a:off x="192404" y="1728730"/>
            <a:ext cx="1943280" cy="4154983"/>
          </a:xfrm>
          <a:prstGeom prst="rect">
            <a:avLst/>
          </a:prstGeom>
        </p:spPr>
        <p:txBody>
          <a:bodyPr wrap="square">
            <a:spAutoFit/>
          </a:bodyPr>
          <a:lstStyle/>
          <a:p>
            <a:r>
              <a:rPr lang="es-ES" sz="2400" dirty="0" smtClean="0"/>
              <a:t>Aquí se ve a Jaume </a:t>
            </a:r>
            <a:r>
              <a:rPr lang="es-ES" sz="2400" dirty="0" err="1" smtClean="0"/>
              <a:t>Lustrach</a:t>
            </a:r>
            <a:r>
              <a:rPr lang="es-ES" sz="2400" dirty="0" smtClean="0"/>
              <a:t> alquimista del rey </a:t>
            </a:r>
            <a:r>
              <a:rPr lang="es-ES_tradnl" sz="2400" dirty="0"/>
              <a:t>Juan I de Aragón </a:t>
            </a:r>
            <a:r>
              <a:rPr lang="es-ES_tradnl" sz="2400" dirty="0" smtClean="0"/>
              <a:t> cuyo objetivo era conseguir todo el oro que fuera posible</a:t>
            </a:r>
            <a:endParaRPr lang="es-ES" sz="2400" dirty="0"/>
          </a:p>
        </p:txBody>
      </p:sp>
      <p:pic>
        <p:nvPicPr>
          <p:cNvPr id="6" name="Imagen 5"/>
          <p:cNvPicPr>
            <a:picLocks noChangeAspect="1"/>
          </p:cNvPicPr>
          <p:nvPr/>
        </p:nvPicPr>
        <p:blipFill>
          <a:blip r:embed="rId2"/>
          <a:stretch>
            <a:fillRect/>
          </a:stretch>
        </p:blipFill>
        <p:spPr>
          <a:xfrm>
            <a:off x="2308848" y="1728730"/>
            <a:ext cx="6835152" cy="5129270"/>
          </a:xfrm>
          <a:prstGeom prst="rect">
            <a:avLst/>
          </a:prstGeom>
        </p:spPr>
      </p:pic>
    </p:spTree>
    <p:extLst>
      <p:ext uri="{BB962C8B-B14F-4D97-AF65-F5344CB8AC3E}">
        <p14:creationId xmlns:p14="http://schemas.microsoft.com/office/powerpoint/2010/main" val="2016078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92404" y="2618215"/>
            <a:ext cx="4348330" cy="461665"/>
          </a:xfrm>
          <a:prstGeom prst="rect">
            <a:avLst/>
          </a:prstGeom>
        </p:spPr>
        <p:txBody>
          <a:bodyPr wrap="square">
            <a:spAutoFit/>
          </a:bodyPr>
          <a:lstStyle/>
          <a:p>
            <a:r>
              <a:rPr lang="es-ES_tradnl" sz="2400" dirty="0" smtClean="0"/>
              <a:t>Michel Foucault</a:t>
            </a:r>
            <a:endParaRPr lang="es-ES" sz="2400" dirty="0"/>
          </a:p>
        </p:txBody>
      </p:sp>
      <p:pic>
        <p:nvPicPr>
          <p:cNvPr id="2" name="Imagen 1"/>
          <p:cNvPicPr>
            <a:picLocks noChangeAspect="1"/>
          </p:cNvPicPr>
          <p:nvPr/>
        </p:nvPicPr>
        <p:blipFill rotWithShape="1">
          <a:blip r:embed="rId2"/>
          <a:srcRect l="49658"/>
          <a:stretch/>
        </p:blipFill>
        <p:spPr>
          <a:xfrm>
            <a:off x="4540734" y="0"/>
            <a:ext cx="4603266" cy="6858000"/>
          </a:xfrm>
          <a:prstGeom prst="rect">
            <a:avLst/>
          </a:prstGeom>
        </p:spPr>
      </p:pic>
      <p:pic>
        <p:nvPicPr>
          <p:cNvPr id="4" name="Imagen 3"/>
          <p:cNvPicPr>
            <a:picLocks noChangeAspect="1"/>
          </p:cNvPicPr>
          <p:nvPr/>
        </p:nvPicPr>
        <p:blipFill>
          <a:blip r:embed="rId3"/>
          <a:stretch>
            <a:fillRect/>
          </a:stretch>
        </p:blipFill>
        <p:spPr>
          <a:xfrm>
            <a:off x="0" y="0"/>
            <a:ext cx="4540734" cy="2618215"/>
          </a:xfrm>
          <a:prstGeom prst="rect">
            <a:avLst/>
          </a:prstGeom>
        </p:spPr>
      </p:pic>
      <p:sp>
        <p:nvSpPr>
          <p:cNvPr id="7" name="CuadroTexto 6"/>
          <p:cNvSpPr txBox="1"/>
          <p:nvPr/>
        </p:nvSpPr>
        <p:spPr>
          <a:xfrm>
            <a:off x="96204" y="3079880"/>
            <a:ext cx="4348330" cy="369331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4000" dirty="0" smtClean="0"/>
              <a:t>SABER=PODER</a:t>
            </a:r>
          </a:p>
          <a:p>
            <a:endParaRPr lang="es-ES" dirty="0"/>
          </a:p>
          <a:p>
            <a:r>
              <a:rPr lang="es-ES" sz="2200" dirty="0" smtClean="0"/>
              <a:t>Los alquimistas codificaron el SABER  para que sólo fuera conocido gradualmente por los iniciados a medida que su espíritu se enriquecía y purificaba. La idea era evitar que el PODER  cayera en manos de aquellos que solo quisieran usarlo en beneficio propio.</a:t>
            </a:r>
            <a:endParaRPr lang="es-ES" sz="2200" dirty="0"/>
          </a:p>
        </p:txBody>
      </p:sp>
    </p:spTree>
    <p:extLst>
      <p:ext uri="{BB962C8B-B14F-4D97-AF65-F5344CB8AC3E}">
        <p14:creationId xmlns:p14="http://schemas.microsoft.com/office/powerpoint/2010/main" val="90239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4247"/>
          <a:stretch/>
        </p:blipFill>
        <p:spPr>
          <a:xfrm>
            <a:off x="0" y="0"/>
            <a:ext cx="4747878" cy="6858000"/>
          </a:xfrm>
          <a:prstGeom prst="rect">
            <a:avLst/>
          </a:prstGeom>
        </p:spPr>
      </p:pic>
      <p:sp>
        <p:nvSpPr>
          <p:cNvPr id="4" name="CuadroTexto 3"/>
          <p:cNvSpPr txBox="1"/>
          <p:nvPr/>
        </p:nvSpPr>
        <p:spPr>
          <a:xfrm>
            <a:off x="4747878" y="241958"/>
            <a:ext cx="4396122" cy="6524862"/>
          </a:xfrm>
          <a:prstGeom prst="rect">
            <a:avLst/>
          </a:prstGeom>
          <a:noFill/>
        </p:spPr>
        <p:txBody>
          <a:bodyPr wrap="square" rtlCol="0">
            <a:spAutoFit/>
          </a:bodyPr>
          <a:lstStyle/>
          <a:p>
            <a:r>
              <a:rPr lang="es-ES" sz="2200" dirty="0" smtClean="0"/>
              <a:t>MARZO DE 415</a:t>
            </a:r>
          </a:p>
          <a:p>
            <a:endParaRPr lang="es-ES" sz="2200" dirty="0" smtClean="0"/>
          </a:p>
          <a:p>
            <a:r>
              <a:rPr lang="es-ES" sz="2200" dirty="0" smtClean="0"/>
              <a:t>Una turba de cristianos fanáticos asesina a </a:t>
            </a:r>
            <a:r>
              <a:rPr lang="es-ES" sz="2200" dirty="0" err="1" smtClean="0"/>
              <a:t>Hipatia</a:t>
            </a:r>
            <a:r>
              <a:rPr lang="es-ES" sz="2200" dirty="0" smtClean="0"/>
              <a:t> de Alejandría, matemática filósofa y astrónoma.</a:t>
            </a:r>
          </a:p>
          <a:p>
            <a:r>
              <a:rPr lang="es-ES_tradnl" sz="2200" dirty="0" smtClean="0"/>
              <a:t>El obispo copto Juan de </a:t>
            </a:r>
            <a:r>
              <a:rPr lang="es-ES_tradnl" sz="2200" dirty="0" err="1" smtClean="0"/>
              <a:t>Nikiû</a:t>
            </a:r>
            <a:r>
              <a:rPr lang="es-ES_tradnl" sz="2200" dirty="0" smtClean="0"/>
              <a:t>, la consideró una bruja peligrosa, responsable del conflicto entre cristianos y judíos</a:t>
            </a:r>
            <a:r>
              <a:rPr lang="es-ES" sz="2200" dirty="0" smtClean="0"/>
              <a:t>.</a:t>
            </a:r>
          </a:p>
          <a:p>
            <a:endParaRPr lang="es-ES" sz="2200" dirty="0" smtClean="0"/>
          </a:p>
          <a:p>
            <a:r>
              <a:rPr lang="es-ES_tradnl" sz="2200" dirty="0" err="1" smtClean="0"/>
              <a:t>Hipatia</a:t>
            </a:r>
            <a:r>
              <a:rPr lang="es-ES_tradnl" sz="2200" dirty="0" smtClean="0"/>
              <a:t> escribió sobre geometría, álgebra y astronomía, mejoró el diseño de los primitivos astrolabios e inventó un destilador, un artefacto para medir el nivel del agua y un hidrómetro graduado para medir la densidad relativa y gravedad de los líquidos, precursor del actual aerómetro</a:t>
            </a:r>
            <a:endParaRPr lang="es-ES" sz="2200" dirty="0"/>
          </a:p>
        </p:txBody>
      </p:sp>
    </p:spTree>
    <p:extLst>
      <p:ext uri="{BB962C8B-B14F-4D97-AF65-F5344CB8AC3E}">
        <p14:creationId xmlns:p14="http://schemas.microsoft.com/office/powerpoint/2010/main" val="2210056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810100" y="211679"/>
            <a:ext cx="4201552" cy="2308324"/>
          </a:xfrm>
          <a:prstGeom prst="rect">
            <a:avLst/>
          </a:prstGeom>
          <a:noFill/>
        </p:spPr>
        <p:txBody>
          <a:bodyPr wrap="square" rtlCol="0">
            <a:spAutoFit/>
          </a:bodyPr>
          <a:lstStyle/>
          <a:p>
            <a:r>
              <a:rPr lang="es-ES_tradnl" sz="2400" dirty="0" smtClean="0"/>
              <a:t>El célebre libro de </a:t>
            </a:r>
            <a:r>
              <a:rPr lang="es-ES_tradnl" sz="2400" dirty="0" err="1" smtClean="0"/>
              <a:t>Fulcanelli</a:t>
            </a:r>
            <a:r>
              <a:rPr lang="es-ES_tradnl" sz="2400" dirty="0" smtClean="0"/>
              <a:t> (de quien nunca se conoció el rostro) explica cómo los alquimistas dejaron codificados sus saberes en las catedrales góticas de la Europa medieval</a:t>
            </a:r>
            <a:endParaRPr lang="es-ES" sz="2400" dirty="0"/>
          </a:p>
        </p:txBody>
      </p:sp>
      <p:pic>
        <p:nvPicPr>
          <p:cNvPr id="6" name="Imagen 5"/>
          <p:cNvPicPr>
            <a:picLocks noChangeAspect="1"/>
          </p:cNvPicPr>
          <p:nvPr/>
        </p:nvPicPr>
        <p:blipFill>
          <a:blip r:embed="rId2"/>
          <a:stretch>
            <a:fillRect/>
          </a:stretch>
        </p:blipFill>
        <p:spPr>
          <a:xfrm>
            <a:off x="4964023" y="2688053"/>
            <a:ext cx="4047629" cy="4169947"/>
          </a:xfrm>
          <a:prstGeom prst="rect">
            <a:avLst/>
          </a:prstGeom>
        </p:spPr>
      </p:pic>
      <p:pic>
        <p:nvPicPr>
          <p:cNvPr id="7" name="Imagen 6"/>
          <p:cNvPicPr>
            <a:picLocks noChangeAspect="1"/>
          </p:cNvPicPr>
          <p:nvPr/>
        </p:nvPicPr>
        <p:blipFill>
          <a:blip r:embed="rId3"/>
          <a:stretch>
            <a:fillRect/>
          </a:stretch>
        </p:blipFill>
        <p:spPr>
          <a:xfrm>
            <a:off x="0" y="-1"/>
            <a:ext cx="4598456" cy="6933949"/>
          </a:xfrm>
          <a:prstGeom prst="rect">
            <a:avLst/>
          </a:prstGeom>
        </p:spPr>
      </p:pic>
    </p:spTree>
    <p:extLst>
      <p:ext uri="{BB962C8B-B14F-4D97-AF65-F5344CB8AC3E}">
        <p14:creationId xmlns:p14="http://schemas.microsoft.com/office/powerpoint/2010/main" val="2721945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964023" y="0"/>
            <a:ext cx="4047629" cy="6001642"/>
          </a:xfrm>
          <a:prstGeom prst="rect">
            <a:avLst/>
          </a:prstGeom>
          <a:noFill/>
        </p:spPr>
        <p:txBody>
          <a:bodyPr wrap="square" rtlCol="0">
            <a:spAutoFit/>
          </a:bodyPr>
          <a:lstStyle/>
          <a:p>
            <a:r>
              <a:rPr lang="es-ES_tradnl" sz="2400" dirty="0" smtClean="0"/>
              <a:t>Para el enigmático </a:t>
            </a:r>
            <a:r>
              <a:rPr lang="es-ES_tradnl" sz="2400" dirty="0" err="1" smtClean="0"/>
              <a:t>Fulcanelli</a:t>
            </a:r>
            <a:r>
              <a:rPr lang="es-ES_tradnl" sz="2400" dirty="0" smtClean="0"/>
              <a:t>, las catedrales constituían un compendio de todos los conocimientos de la alquimia medieval. </a:t>
            </a:r>
          </a:p>
          <a:p>
            <a:endParaRPr lang="es-ES_tradnl" sz="2400" dirty="0"/>
          </a:p>
          <a:p>
            <a:r>
              <a:rPr lang="es-ES_tradnl" sz="2400" dirty="0" smtClean="0"/>
              <a:t>Los principios de la sabiduría hermética se encontraban allí expuestos, a la vista de todos, pero a través de símbolos incomprensibles para los no entendidos. </a:t>
            </a:r>
          </a:p>
          <a:p>
            <a:endParaRPr lang="es-ES_tradnl" sz="2400" dirty="0"/>
          </a:p>
          <a:p>
            <a:r>
              <a:rPr lang="es-ES_tradnl" sz="2400" dirty="0" smtClean="0"/>
              <a:t>Una de las catedrales más icónicas de los alquimistas fue </a:t>
            </a:r>
            <a:r>
              <a:rPr lang="es-ES_tradnl" sz="2400" dirty="0" err="1" smtClean="0"/>
              <a:t>Notre</a:t>
            </a:r>
            <a:r>
              <a:rPr lang="es-ES_tradnl" sz="2400" dirty="0" smtClean="0"/>
              <a:t> Dame de Paris.</a:t>
            </a:r>
            <a:endParaRPr lang="es-ES" sz="2400" dirty="0"/>
          </a:p>
        </p:txBody>
      </p:sp>
      <p:pic>
        <p:nvPicPr>
          <p:cNvPr id="2" name="Imagen 1"/>
          <p:cNvPicPr>
            <a:picLocks noChangeAspect="1"/>
          </p:cNvPicPr>
          <p:nvPr/>
        </p:nvPicPr>
        <p:blipFill rotWithShape="1">
          <a:blip r:embed="rId2"/>
          <a:srcRect l="27682" r="22129"/>
          <a:stretch/>
        </p:blipFill>
        <p:spPr>
          <a:xfrm>
            <a:off x="0" y="0"/>
            <a:ext cx="4829340" cy="6858000"/>
          </a:xfrm>
          <a:prstGeom prst="rect">
            <a:avLst/>
          </a:prstGeom>
        </p:spPr>
      </p:pic>
    </p:spTree>
    <p:extLst>
      <p:ext uri="{BB962C8B-B14F-4D97-AF65-F5344CB8AC3E}">
        <p14:creationId xmlns:p14="http://schemas.microsoft.com/office/powerpoint/2010/main" val="812587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96454" y="228600"/>
            <a:ext cx="7780266" cy="1938992"/>
          </a:xfrm>
          <a:prstGeom prst="rect">
            <a:avLst/>
          </a:prstGeom>
          <a:noFill/>
        </p:spPr>
        <p:txBody>
          <a:bodyPr wrap="square" rtlCol="0">
            <a:spAutoFit/>
          </a:bodyPr>
          <a:lstStyle/>
          <a:p>
            <a:r>
              <a:rPr lang="es-ES_tradnl" sz="2400" dirty="0" smtClean="0"/>
              <a:t>El alquimista relacionaba, por ejemplo, la planta de las catedrales en forma de cruz con el crisol alquímico y vinculaba los siete medallones de la Virgen en la fachada de </a:t>
            </a:r>
            <a:r>
              <a:rPr lang="es-ES_tradnl" sz="2400" dirty="0" err="1" smtClean="0"/>
              <a:t>Nôtre</a:t>
            </a:r>
            <a:r>
              <a:rPr lang="es-ES_tradnl" sz="2400" dirty="0" smtClean="0"/>
              <a:t> </a:t>
            </a:r>
            <a:r>
              <a:rPr lang="es-ES_tradnl" sz="2400" dirty="0" err="1" smtClean="0"/>
              <a:t>Dâme</a:t>
            </a:r>
            <a:r>
              <a:rPr lang="es-ES_tradnl" sz="2400" dirty="0" smtClean="0"/>
              <a:t> con los siete metales del proceso alquímico para la obtención de oro. </a:t>
            </a:r>
            <a:endParaRPr lang="es-ES" sz="2400" dirty="0"/>
          </a:p>
        </p:txBody>
      </p:sp>
      <p:pic>
        <p:nvPicPr>
          <p:cNvPr id="7" name="Imagen 6"/>
          <p:cNvPicPr>
            <a:picLocks noChangeAspect="1"/>
          </p:cNvPicPr>
          <p:nvPr/>
        </p:nvPicPr>
        <p:blipFill>
          <a:blip r:embed="rId2"/>
          <a:stretch>
            <a:fillRect/>
          </a:stretch>
        </p:blipFill>
        <p:spPr>
          <a:xfrm>
            <a:off x="0" y="2167592"/>
            <a:ext cx="9144000" cy="1772997"/>
          </a:xfrm>
          <a:prstGeom prst="rect">
            <a:avLst/>
          </a:prstGeom>
        </p:spPr>
      </p:pic>
      <p:pic>
        <p:nvPicPr>
          <p:cNvPr id="2" name="Imagen 1"/>
          <p:cNvPicPr>
            <a:picLocks noChangeAspect="1"/>
          </p:cNvPicPr>
          <p:nvPr/>
        </p:nvPicPr>
        <p:blipFill rotWithShape="1">
          <a:blip r:embed="rId3"/>
          <a:srcRect l="4172" t="57195" r="9528"/>
          <a:stretch/>
        </p:blipFill>
        <p:spPr>
          <a:xfrm>
            <a:off x="846578" y="4329849"/>
            <a:ext cx="7003505" cy="2315840"/>
          </a:xfrm>
          <a:prstGeom prst="rect">
            <a:avLst/>
          </a:prstGeom>
        </p:spPr>
      </p:pic>
    </p:spTree>
    <p:extLst>
      <p:ext uri="{BB962C8B-B14F-4D97-AF65-F5344CB8AC3E}">
        <p14:creationId xmlns:p14="http://schemas.microsoft.com/office/powerpoint/2010/main" val="2495616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27087" y="4214384"/>
            <a:ext cx="8523497" cy="2677656"/>
          </a:xfrm>
          <a:prstGeom prst="rect">
            <a:avLst/>
          </a:prstGeom>
          <a:noFill/>
        </p:spPr>
        <p:txBody>
          <a:bodyPr wrap="square" rtlCol="0">
            <a:spAutoFit/>
          </a:bodyPr>
          <a:lstStyle/>
          <a:p>
            <a:r>
              <a:rPr lang="es-ES_tradnl" sz="2400" dirty="0" smtClean="0"/>
              <a:t>Vemos esta imagen tocando las nubes con la cabeza, sentada en un trono, en la mano izquierda con un cetro (signo del poder real) y en la derecha dos libros, uno de ellos abierto, simbolizando la enseñanza exotérica, el otro cerrado simbolizando la enseñanza esotérica y la escalera de nueve peldaños que se apoya en el pecho de la mujer. Ello no es otra cosa que las nueve operaciones sucesivas de la Obra.</a:t>
            </a:r>
            <a:endParaRPr lang="es-ES" sz="2400" dirty="0"/>
          </a:p>
        </p:txBody>
      </p:sp>
      <p:pic>
        <p:nvPicPr>
          <p:cNvPr id="3" name="Imagen 2"/>
          <p:cNvPicPr>
            <a:picLocks noChangeAspect="1"/>
          </p:cNvPicPr>
          <p:nvPr/>
        </p:nvPicPr>
        <p:blipFill>
          <a:blip r:embed="rId2"/>
          <a:stretch>
            <a:fillRect/>
          </a:stretch>
        </p:blipFill>
        <p:spPr>
          <a:xfrm>
            <a:off x="1385308" y="0"/>
            <a:ext cx="6233890" cy="4214384"/>
          </a:xfrm>
          <a:prstGeom prst="rect">
            <a:avLst/>
          </a:prstGeom>
        </p:spPr>
      </p:pic>
    </p:spTree>
    <p:extLst>
      <p:ext uri="{BB962C8B-B14F-4D97-AF65-F5344CB8AC3E}">
        <p14:creationId xmlns:p14="http://schemas.microsoft.com/office/powerpoint/2010/main" val="2215791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r="40913"/>
          <a:stretch/>
        </p:blipFill>
        <p:spPr>
          <a:xfrm>
            <a:off x="0" y="0"/>
            <a:ext cx="5402945" cy="6858000"/>
          </a:xfrm>
          <a:prstGeom prst="rect">
            <a:avLst/>
          </a:prstGeom>
        </p:spPr>
      </p:pic>
      <p:sp>
        <p:nvSpPr>
          <p:cNvPr id="2" name="Rectángulo 1"/>
          <p:cNvSpPr/>
          <p:nvPr/>
        </p:nvSpPr>
        <p:spPr>
          <a:xfrm>
            <a:off x="5579716" y="273764"/>
            <a:ext cx="3564284" cy="6555640"/>
          </a:xfrm>
          <a:prstGeom prst="rect">
            <a:avLst/>
          </a:prstGeom>
        </p:spPr>
        <p:txBody>
          <a:bodyPr wrap="square">
            <a:spAutoFit/>
          </a:bodyPr>
          <a:lstStyle/>
          <a:p>
            <a:r>
              <a:rPr lang="es-ES" sz="3600" dirty="0" smtClean="0">
                <a:latin typeface="Lithos Pro Regular"/>
                <a:cs typeface="Lithos Pro Regular"/>
              </a:rPr>
              <a:t>L</a:t>
            </a:r>
            <a:r>
              <a:rPr lang="es-ES_tradnl" sz="3600" dirty="0" smtClean="0">
                <a:latin typeface="Lithos Pro Regular"/>
                <a:cs typeface="Lithos Pro Regular"/>
              </a:rPr>
              <a:t>as Gárgolas de las catedrales</a:t>
            </a:r>
          </a:p>
          <a:p>
            <a:endParaRPr lang="es-ES_tradnl" sz="2400" dirty="0"/>
          </a:p>
          <a:p>
            <a:r>
              <a:rPr lang="es-ES_tradnl" sz="2400" dirty="0" smtClean="0"/>
              <a:t>Talladas en piedra, no eran más que “canaletas” de las catedrales góticas. El agua salía por sus hocicos como “haciendo gárgaras”, de ahí viene su nombre. Se escogían animales fabulosos, demonios y quimeras que actuaban como “protegiendo” al templo.</a:t>
            </a:r>
          </a:p>
          <a:p>
            <a:endParaRPr lang="es-ES_tradnl" sz="2400" dirty="0" smtClean="0"/>
          </a:p>
        </p:txBody>
      </p:sp>
    </p:spTree>
    <p:extLst>
      <p:ext uri="{BB962C8B-B14F-4D97-AF65-F5344CB8AC3E}">
        <p14:creationId xmlns:p14="http://schemas.microsoft.com/office/powerpoint/2010/main" val="407816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400551" y="0"/>
            <a:ext cx="4743449" cy="6857999"/>
          </a:xfrm>
          <a:prstGeom prst="rect">
            <a:avLst/>
          </a:prstGeom>
        </p:spPr>
      </p:pic>
      <p:sp>
        <p:nvSpPr>
          <p:cNvPr id="2" name="Rectángulo 1"/>
          <p:cNvSpPr/>
          <p:nvPr/>
        </p:nvSpPr>
        <p:spPr>
          <a:xfrm>
            <a:off x="34873" y="0"/>
            <a:ext cx="4261531" cy="1200329"/>
          </a:xfrm>
          <a:prstGeom prst="rect">
            <a:avLst/>
          </a:prstGeom>
        </p:spPr>
        <p:txBody>
          <a:bodyPr wrap="square">
            <a:spAutoFit/>
          </a:bodyPr>
          <a:lstStyle/>
          <a:p>
            <a:pPr algn="ctr"/>
            <a:r>
              <a:rPr lang="es-ES" sz="3600" dirty="0" smtClean="0">
                <a:latin typeface="Lithos Pro Regular"/>
                <a:cs typeface="Lithos Pro Regular"/>
              </a:rPr>
              <a:t>E</a:t>
            </a:r>
            <a:r>
              <a:rPr lang="es-ES_tradnl" sz="3600" dirty="0" smtClean="0">
                <a:latin typeface="Lithos Pro Regular"/>
                <a:cs typeface="Lithos Pro Regular"/>
              </a:rPr>
              <a:t>l alquimista </a:t>
            </a:r>
          </a:p>
          <a:p>
            <a:pPr algn="ctr"/>
            <a:r>
              <a:rPr lang="es-ES_tradnl" sz="3600" dirty="0" smtClean="0">
                <a:latin typeface="Lithos Pro Regular"/>
                <a:cs typeface="Lithos Pro Regular"/>
              </a:rPr>
              <a:t>de </a:t>
            </a:r>
            <a:r>
              <a:rPr lang="es-ES_tradnl" sz="3600" dirty="0" err="1" smtClean="0">
                <a:latin typeface="Lithos Pro Regular"/>
                <a:cs typeface="Lithos Pro Regular"/>
              </a:rPr>
              <a:t>Notre</a:t>
            </a:r>
            <a:r>
              <a:rPr lang="es-ES_tradnl" sz="3600" dirty="0" smtClean="0">
                <a:latin typeface="Lithos Pro Regular"/>
                <a:cs typeface="Lithos Pro Regular"/>
              </a:rPr>
              <a:t> Dame</a:t>
            </a:r>
            <a:endParaRPr lang="es-ES" sz="2400" dirty="0"/>
          </a:p>
        </p:txBody>
      </p:sp>
      <p:sp>
        <p:nvSpPr>
          <p:cNvPr id="5" name="CuadroTexto 4"/>
          <p:cNvSpPr txBox="1"/>
          <p:nvPr/>
        </p:nvSpPr>
        <p:spPr>
          <a:xfrm>
            <a:off x="236680" y="1654965"/>
            <a:ext cx="4059724" cy="4524315"/>
          </a:xfrm>
          <a:prstGeom prst="rect">
            <a:avLst/>
          </a:prstGeom>
          <a:noFill/>
        </p:spPr>
        <p:txBody>
          <a:bodyPr wrap="square" rtlCol="0">
            <a:spAutoFit/>
          </a:bodyPr>
          <a:lstStyle/>
          <a:p>
            <a:r>
              <a:rPr lang="es-ES_tradnl" sz="2400" dirty="0" smtClean="0"/>
              <a:t>La tradición relata que los alquimistas </a:t>
            </a:r>
            <a:r>
              <a:rPr lang="es-ES_tradnl" sz="2400" dirty="0"/>
              <a:t>se reunían todos los domingos </a:t>
            </a:r>
            <a:r>
              <a:rPr lang="es-ES_tradnl" sz="2400" dirty="0" smtClean="0"/>
              <a:t>en </a:t>
            </a:r>
            <a:r>
              <a:rPr lang="es-ES_tradnl" sz="2400" dirty="0"/>
              <a:t>el Pórtico Principal de </a:t>
            </a:r>
            <a:r>
              <a:rPr lang="es-ES_tradnl" sz="2400" dirty="0" err="1"/>
              <a:t>Notre</a:t>
            </a:r>
            <a:r>
              <a:rPr lang="es-ES_tradnl" sz="2400" dirty="0"/>
              <a:t> Dame, tanto en la Puerta de San Marcelo como en la Puerta Roja, donde exponían el resultado de sus investigaciones y observaban los símbolos alquímicos que allí se representaban</a:t>
            </a:r>
            <a:r>
              <a:rPr lang="es-ES_tradnl" sz="2400" dirty="0" smtClean="0"/>
              <a:t>.</a:t>
            </a:r>
          </a:p>
          <a:p>
            <a:r>
              <a:rPr lang="es-ES_tradnl" sz="2400" dirty="0" smtClean="0"/>
              <a:t>Por ello esta gárgola los representa.</a:t>
            </a:r>
            <a:endParaRPr lang="es-ES" sz="2400" dirty="0"/>
          </a:p>
        </p:txBody>
      </p:sp>
    </p:spTree>
    <p:extLst>
      <p:ext uri="{BB962C8B-B14F-4D97-AF65-F5344CB8AC3E}">
        <p14:creationId xmlns:p14="http://schemas.microsoft.com/office/powerpoint/2010/main" val="1457435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9144000" cy="6858000"/>
          </a:xfrm>
          <a:prstGeom prst="rect">
            <a:avLst/>
          </a:prstGeom>
        </p:spPr>
      </p:pic>
      <p:sp>
        <p:nvSpPr>
          <p:cNvPr id="4" name="Rectángulo 3"/>
          <p:cNvSpPr/>
          <p:nvPr/>
        </p:nvSpPr>
        <p:spPr>
          <a:xfrm>
            <a:off x="204429" y="160904"/>
            <a:ext cx="2181381" cy="6370974"/>
          </a:xfrm>
          <a:prstGeom prst="rect">
            <a:avLst/>
          </a:prstGeom>
        </p:spPr>
        <p:txBody>
          <a:bodyPr wrap="square">
            <a:spAutoFit/>
          </a:bodyPr>
          <a:lstStyle/>
          <a:p>
            <a:r>
              <a:rPr lang="es-ES_tradnl" sz="2400" dirty="0" smtClean="0"/>
              <a:t>Algunos medievalistas señalan que las gárgolas y quimeras forman parte de una especie “</a:t>
            </a:r>
            <a:r>
              <a:rPr lang="es-ES_tradnl" sz="2400" dirty="0" err="1" smtClean="0"/>
              <a:t>marginalia</a:t>
            </a:r>
            <a:r>
              <a:rPr lang="es-ES_tradnl" sz="2400" dirty="0" smtClean="0"/>
              <a:t>” de la arquitectura (en los márgenes de los códices medievales era costumbre incluir elementos del bestiario).</a:t>
            </a:r>
            <a:endParaRPr lang="es-ES" sz="2400" dirty="0"/>
          </a:p>
        </p:txBody>
      </p:sp>
    </p:spTree>
    <p:extLst>
      <p:ext uri="{BB962C8B-B14F-4D97-AF65-F5344CB8AC3E}">
        <p14:creationId xmlns:p14="http://schemas.microsoft.com/office/powerpoint/2010/main" val="3701993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4429" y="4919008"/>
            <a:ext cx="8939571" cy="1938992"/>
          </a:xfrm>
          <a:prstGeom prst="rect">
            <a:avLst/>
          </a:prstGeom>
        </p:spPr>
        <p:txBody>
          <a:bodyPr wrap="square">
            <a:spAutoFit/>
          </a:bodyPr>
          <a:lstStyle/>
          <a:p>
            <a:r>
              <a:rPr lang="es-ES_tradnl" sz="2400" dirty="0" smtClean="0"/>
              <a:t>Dice Carmen Muñiz, medievalista </a:t>
            </a:r>
            <a:r>
              <a:rPr lang="es-ES_tradnl" sz="2400" dirty="0" smtClean="0"/>
              <a:t>española, </a:t>
            </a:r>
            <a:r>
              <a:rPr lang="es-ES_tradnl" sz="2400" dirty="0"/>
              <a:t>que </a:t>
            </a:r>
            <a:r>
              <a:rPr lang="es-ES_tradnl" sz="2400" dirty="0" smtClean="0"/>
              <a:t>las </a:t>
            </a:r>
            <a:r>
              <a:rPr lang="es-ES_tradnl" sz="2400" dirty="0"/>
              <a:t>fuentes para el estudio de la </a:t>
            </a:r>
            <a:r>
              <a:rPr lang="es-ES_tradnl" sz="2400" dirty="0" err="1"/>
              <a:t>zoohistoria</a:t>
            </a:r>
            <a:r>
              <a:rPr lang="es-ES_tradnl" sz="2400" dirty="0"/>
              <a:t> simbólica medieval son </a:t>
            </a:r>
            <a:r>
              <a:rPr lang="es-ES_tradnl" sz="2400" dirty="0" smtClean="0"/>
              <a:t> la escrita y la  iconográfica. Así se componen los Bestiarios. El artista medieval imbuido de la doctrina del IMITATIO copiaba al animal de la naturaleza y le agregaba elementos simbólicos</a:t>
            </a:r>
            <a:endParaRPr lang="es-ES" sz="2400" dirty="0"/>
          </a:p>
        </p:txBody>
      </p:sp>
      <p:pic>
        <p:nvPicPr>
          <p:cNvPr id="2" name="Imagen 1"/>
          <p:cNvPicPr>
            <a:picLocks noChangeAspect="1"/>
          </p:cNvPicPr>
          <p:nvPr/>
        </p:nvPicPr>
        <p:blipFill>
          <a:blip r:embed="rId2"/>
          <a:stretch>
            <a:fillRect/>
          </a:stretch>
        </p:blipFill>
        <p:spPr>
          <a:xfrm>
            <a:off x="3351212" y="1"/>
            <a:ext cx="5792788" cy="4923870"/>
          </a:xfrm>
          <a:prstGeom prst="rect">
            <a:avLst/>
          </a:prstGeom>
        </p:spPr>
      </p:pic>
      <p:sp>
        <p:nvSpPr>
          <p:cNvPr id="3" name="Rectángulo 2"/>
          <p:cNvSpPr/>
          <p:nvPr/>
        </p:nvSpPr>
        <p:spPr>
          <a:xfrm>
            <a:off x="204429" y="226856"/>
            <a:ext cx="3351212" cy="1200329"/>
          </a:xfrm>
          <a:prstGeom prst="rect">
            <a:avLst/>
          </a:prstGeom>
        </p:spPr>
        <p:txBody>
          <a:bodyPr wrap="square">
            <a:spAutoFit/>
          </a:bodyPr>
          <a:lstStyle/>
          <a:p>
            <a:r>
              <a:rPr lang="es-ES_tradnl" sz="3600" dirty="0" smtClean="0">
                <a:latin typeface="Lithos Pro Regular"/>
                <a:cs typeface="Lithos Pro Regular"/>
              </a:rPr>
              <a:t>Los </a:t>
            </a:r>
          </a:p>
          <a:p>
            <a:r>
              <a:rPr lang="es-ES_tradnl" sz="3600" dirty="0" smtClean="0">
                <a:latin typeface="Lithos Pro Regular"/>
                <a:cs typeface="Lithos Pro Regular"/>
              </a:rPr>
              <a:t>Bestiarios</a:t>
            </a:r>
            <a:endParaRPr lang="es-ES" sz="3600" dirty="0"/>
          </a:p>
        </p:txBody>
      </p:sp>
    </p:spTree>
    <p:extLst>
      <p:ext uri="{BB962C8B-B14F-4D97-AF65-F5344CB8AC3E}">
        <p14:creationId xmlns:p14="http://schemas.microsoft.com/office/powerpoint/2010/main" val="1403815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4429" y="2097571"/>
            <a:ext cx="4424721" cy="3785652"/>
          </a:xfrm>
          <a:prstGeom prst="rect">
            <a:avLst/>
          </a:prstGeom>
        </p:spPr>
        <p:txBody>
          <a:bodyPr wrap="square">
            <a:spAutoFit/>
          </a:bodyPr>
          <a:lstStyle/>
          <a:p>
            <a:r>
              <a:rPr lang="es-ES_tradnl" sz="2400" dirty="0"/>
              <a:t>Como afirma </a:t>
            </a:r>
            <a:r>
              <a:rPr lang="es-ES_tradnl" sz="2400" dirty="0" err="1"/>
              <a:t>Focillón</a:t>
            </a:r>
            <a:r>
              <a:rPr lang="es-ES_tradnl" sz="2400" dirty="0"/>
              <a:t>, en las artes plásticas, el animal es un posible ilimitado, y el artista puede utilizar a éste con muchos fines. </a:t>
            </a:r>
            <a:endParaRPr lang="es-ES_tradnl" sz="2400" dirty="0" smtClean="0"/>
          </a:p>
          <a:p>
            <a:endParaRPr lang="es-ES_tradnl" sz="2400" dirty="0"/>
          </a:p>
          <a:p>
            <a:r>
              <a:rPr lang="es-ES_tradnl" sz="2400" dirty="0"/>
              <a:t>Las claves interpretativas nos llevan no sólo a la simbología medieval sino también al conocimiento pagano e incluso bíblico</a:t>
            </a:r>
            <a:endParaRPr lang="es-ES" sz="2400" dirty="0"/>
          </a:p>
        </p:txBody>
      </p:sp>
      <p:sp>
        <p:nvSpPr>
          <p:cNvPr id="3" name="Rectángulo 2"/>
          <p:cNvSpPr/>
          <p:nvPr/>
        </p:nvSpPr>
        <p:spPr>
          <a:xfrm>
            <a:off x="204429" y="226856"/>
            <a:ext cx="3351212" cy="1200329"/>
          </a:xfrm>
          <a:prstGeom prst="rect">
            <a:avLst/>
          </a:prstGeom>
        </p:spPr>
        <p:txBody>
          <a:bodyPr wrap="square">
            <a:spAutoFit/>
          </a:bodyPr>
          <a:lstStyle/>
          <a:p>
            <a:r>
              <a:rPr lang="es-ES_tradnl" sz="3600" dirty="0" smtClean="0">
                <a:latin typeface="Lithos Pro Regular"/>
                <a:cs typeface="Lithos Pro Regular"/>
              </a:rPr>
              <a:t>Los </a:t>
            </a:r>
          </a:p>
          <a:p>
            <a:r>
              <a:rPr lang="es-ES_tradnl" sz="3600" dirty="0" smtClean="0">
                <a:latin typeface="Lithos Pro Regular"/>
                <a:cs typeface="Lithos Pro Regular"/>
              </a:rPr>
              <a:t>Bestiarios</a:t>
            </a:r>
            <a:endParaRPr lang="es-ES" sz="3600" dirty="0"/>
          </a:p>
        </p:txBody>
      </p:sp>
      <p:pic>
        <p:nvPicPr>
          <p:cNvPr id="5" name="Imagen 4"/>
          <p:cNvPicPr>
            <a:picLocks noChangeAspect="1"/>
          </p:cNvPicPr>
          <p:nvPr/>
        </p:nvPicPr>
        <p:blipFill>
          <a:blip r:embed="rId2"/>
          <a:stretch>
            <a:fillRect/>
          </a:stretch>
        </p:blipFill>
        <p:spPr>
          <a:xfrm>
            <a:off x="4629150" y="0"/>
            <a:ext cx="4514850" cy="6858000"/>
          </a:xfrm>
          <a:prstGeom prst="rect">
            <a:avLst/>
          </a:prstGeom>
        </p:spPr>
      </p:pic>
    </p:spTree>
    <p:extLst>
      <p:ext uri="{BB962C8B-B14F-4D97-AF65-F5344CB8AC3E}">
        <p14:creationId xmlns:p14="http://schemas.microsoft.com/office/powerpoint/2010/main" val="1821365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3859571" cy="2308324"/>
          </a:xfrm>
          <a:prstGeom prst="rect">
            <a:avLst/>
          </a:prstGeom>
        </p:spPr>
        <p:txBody>
          <a:bodyPr wrap="square">
            <a:spAutoFit/>
          </a:bodyPr>
          <a:lstStyle/>
          <a:p>
            <a:r>
              <a:rPr lang="es-ES_tradnl" sz="2400" dirty="0" smtClean="0"/>
              <a:t>La </a:t>
            </a:r>
            <a:r>
              <a:rPr lang="es-ES_tradnl" sz="2400" dirty="0"/>
              <a:t>serpiente, en Oriente, es símbolo de vida; el mono resulta, para los chinos, portador de salud, de éxito y de protección, así como de felicidad y larga vida. </a:t>
            </a:r>
          </a:p>
        </p:txBody>
      </p:sp>
      <p:pic>
        <p:nvPicPr>
          <p:cNvPr id="2" name="Imagen 1"/>
          <p:cNvPicPr>
            <a:picLocks noChangeAspect="1"/>
          </p:cNvPicPr>
          <p:nvPr/>
        </p:nvPicPr>
        <p:blipFill>
          <a:blip r:embed="rId2"/>
          <a:stretch>
            <a:fillRect/>
          </a:stretch>
        </p:blipFill>
        <p:spPr>
          <a:xfrm>
            <a:off x="4191000" y="0"/>
            <a:ext cx="5080000" cy="1765300"/>
          </a:xfrm>
          <a:prstGeom prst="rect">
            <a:avLst/>
          </a:prstGeom>
        </p:spPr>
      </p:pic>
      <p:pic>
        <p:nvPicPr>
          <p:cNvPr id="6" name="Imagen 5"/>
          <p:cNvPicPr>
            <a:picLocks noChangeAspect="1"/>
          </p:cNvPicPr>
          <p:nvPr/>
        </p:nvPicPr>
        <p:blipFill>
          <a:blip r:embed="rId3"/>
          <a:stretch>
            <a:fillRect/>
          </a:stretch>
        </p:blipFill>
        <p:spPr>
          <a:xfrm>
            <a:off x="4191000" y="1981200"/>
            <a:ext cx="4953000" cy="2882900"/>
          </a:xfrm>
          <a:prstGeom prst="rect">
            <a:avLst/>
          </a:prstGeom>
        </p:spPr>
      </p:pic>
      <p:pic>
        <p:nvPicPr>
          <p:cNvPr id="7" name="Imagen 6"/>
          <p:cNvPicPr>
            <a:picLocks noChangeAspect="1"/>
          </p:cNvPicPr>
          <p:nvPr/>
        </p:nvPicPr>
        <p:blipFill>
          <a:blip r:embed="rId4"/>
          <a:stretch>
            <a:fillRect/>
          </a:stretch>
        </p:blipFill>
        <p:spPr>
          <a:xfrm>
            <a:off x="1" y="3560098"/>
            <a:ext cx="4143092" cy="3297901"/>
          </a:xfrm>
          <a:prstGeom prst="rect">
            <a:avLst/>
          </a:prstGeom>
        </p:spPr>
      </p:pic>
      <p:sp>
        <p:nvSpPr>
          <p:cNvPr id="8" name="Rectángulo 7"/>
          <p:cNvSpPr/>
          <p:nvPr/>
        </p:nvSpPr>
        <p:spPr>
          <a:xfrm>
            <a:off x="4329091" y="5075781"/>
            <a:ext cx="4814910" cy="1569660"/>
          </a:xfrm>
          <a:prstGeom prst="rect">
            <a:avLst/>
          </a:prstGeom>
        </p:spPr>
        <p:txBody>
          <a:bodyPr wrap="square">
            <a:spAutoFit/>
          </a:bodyPr>
          <a:lstStyle/>
          <a:p>
            <a:r>
              <a:rPr lang="es-ES_tradnl" sz="2400" dirty="0"/>
              <a:t>El cuervo, símbolo de mal agüero para los occidentales, tiene una excelente reputación para los pieles rojas americanos. </a:t>
            </a:r>
            <a:endParaRPr lang="es-ES" sz="2400" dirty="0"/>
          </a:p>
        </p:txBody>
      </p:sp>
    </p:spTree>
    <p:extLst>
      <p:ext uri="{BB962C8B-B14F-4D97-AF65-F5344CB8AC3E}">
        <p14:creationId xmlns:p14="http://schemas.microsoft.com/office/powerpoint/2010/main" val="3569320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73600" y="241958"/>
            <a:ext cx="4126413" cy="5632310"/>
          </a:xfrm>
          <a:prstGeom prst="rect">
            <a:avLst/>
          </a:prstGeom>
          <a:noFill/>
        </p:spPr>
        <p:txBody>
          <a:bodyPr wrap="square" rtlCol="0">
            <a:spAutoFit/>
          </a:bodyPr>
          <a:lstStyle/>
          <a:p>
            <a:r>
              <a:rPr lang="es-ES_tradnl" sz="2400" dirty="0" smtClean="0"/>
              <a:t>1318 Muere en la prisión inquisitorial Pietro </a:t>
            </a:r>
            <a:r>
              <a:rPr lang="es-ES_tradnl" sz="2400" dirty="0" err="1" smtClean="0"/>
              <a:t>d'Abano</a:t>
            </a:r>
            <a:endParaRPr lang="es-ES_tradnl" sz="2400" dirty="0" smtClean="0"/>
          </a:p>
          <a:p>
            <a:endParaRPr lang="es-ES_tradnl" sz="2400" dirty="0" smtClean="0"/>
          </a:p>
          <a:p>
            <a:r>
              <a:rPr lang="es-ES_tradnl" sz="2400" dirty="0" smtClean="0"/>
              <a:t>Médico, astrólogo, profesor y </a:t>
            </a:r>
            <a:r>
              <a:rPr lang="es-ES_tradnl" sz="2400" dirty="0" smtClean="0"/>
              <a:t>filósofo. </a:t>
            </a:r>
            <a:r>
              <a:rPr lang="es-ES_tradnl" sz="2400" dirty="0"/>
              <a:t>I</a:t>
            </a:r>
            <a:r>
              <a:rPr lang="es-ES_tradnl" sz="2400" dirty="0" smtClean="0"/>
              <a:t>taliano</a:t>
            </a:r>
            <a:r>
              <a:rPr lang="es-ES_tradnl" sz="2400" dirty="0" smtClean="0"/>
              <a:t>, impartió cátedras en Padua y publicó una obra en la que unificaba la medicina árabe con los principios griegos.</a:t>
            </a:r>
          </a:p>
          <a:p>
            <a:endParaRPr lang="es-ES_tradnl" sz="2400" dirty="0" smtClean="0"/>
          </a:p>
          <a:p>
            <a:r>
              <a:rPr lang="es-ES_tradnl" sz="2400" dirty="0" smtClean="0"/>
              <a:t>Fue juzgado dos veces por la Inquisición acusado de herejía y nigromancia. Se le absolvió en el primer juicio, pero se le declaró culpable en el segundo.</a:t>
            </a:r>
            <a:endParaRPr lang="es-ES" sz="2400" dirty="0"/>
          </a:p>
        </p:txBody>
      </p:sp>
      <p:pic>
        <p:nvPicPr>
          <p:cNvPr id="5" name="Imagen 4"/>
          <p:cNvPicPr>
            <a:picLocks noChangeAspect="1"/>
          </p:cNvPicPr>
          <p:nvPr/>
        </p:nvPicPr>
        <p:blipFill>
          <a:blip r:embed="rId2"/>
          <a:stretch>
            <a:fillRect/>
          </a:stretch>
        </p:blipFill>
        <p:spPr>
          <a:xfrm>
            <a:off x="0" y="0"/>
            <a:ext cx="3843363" cy="6858000"/>
          </a:xfrm>
          <a:prstGeom prst="rect">
            <a:avLst/>
          </a:prstGeom>
        </p:spPr>
      </p:pic>
    </p:spTree>
    <p:extLst>
      <p:ext uri="{BB962C8B-B14F-4D97-AF65-F5344CB8AC3E}">
        <p14:creationId xmlns:p14="http://schemas.microsoft.com/office/powerpoint/2010/main" val="10685348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0"/>
            <a:ext cx="4271368" cy="3046988"/>
          </a:xfrm>
          <a:prstGeom prst="rect">
            <a:avLst/>
          </a:prstGeom>
        </p:spPr>
        <p:txBody>
          <a:bodyPr wrap="square">
            <a:spAutoFit/>
          </a:bodyPr>
          <a:lstStyle/>
          <a:p>
            <a:r>
              <a:rPr lang="es-ES_tradnl" sz="2400" dirty="0"/>
              <a:t>El faisán y el gallo son igualmente positivos para los chinos y los occidentales. </a:t>
            </a:r>
          </a:p>
          <a:p>
            <a:endParaRPr lang="es-ES_tradnl" sz="2400" dirty="0"/>
          </a:p>
          <a:p>
            <a:r>
              <a:rPr lang="es-ES_tradnl" sz="2400" dirty="0"/>
              <a:t>La abeja ejemplifica la diligencia y la obediencia tanto con indoarios como </a:t>
            </a:r>
            <a:r>
              <a:rPr lang="es-ES_tradnl" sz="2400" dirty="0" smtClean="0"/>
              <a:t>entre </a:t>
            </a:r>
            <a:r>
              <a:rPr lang="es-ES_tradnl" sz="2400" dirty="0"/>
              <a:t>egipcios, musulmanes </a:t>
            </a:r>
            <a:r>
              <a:rPr lang="es-ES_tradnl" sz="2400" dirty="0" smtClean="0"/>
              <a:t>y europeos</a:t>
            </a:r>
            <a:r>
              <a:rPr lang="es-ES_tradnl" sz="2400" dirty="0"/>
              <a:t>. </a:t>
            </a:r>
          </a:p>
        </p:txBody>
      </p:sp>
      <p:pic>
        <p:nvPicPr>
          <p:cNvPr id="10" name="Imagen 9"/>
          <p:cNvPicPr>
            <a:picLocks noChangeAspect="1"/>
          </p:cNvPicPr>
          <p:nvPr/>
        </p:nvPicPr>
        <p:blipFill>
          <a:blip r:embed="rId2"/>
          <a:stretch>
            <a:fillRect/>
          </a:stretch>
        </p:blipFill>
        <p:spPr>
          <a:xfrm>
            <a:off x="4452017" y="0"/>
            <a:ext cx="4691983" cy="4849432"/>
          </a:xfrm>
          <a:prstGeom prst="rect">
            <a:avLst/>
          </a:prstGeom>
        </p:spPr>
      </p:pic>
      <p:pic>
        <p:nvPicPr>
          <p:cNvPr id="11" name="Imagen 10"/>
          <p:cNvPicPr>
            <a:picLocks noChangeAspect="1"/>
          </p:cNvPicPr>
          <p:nvPr/>
        </p:nvPicPr>
        <p:blipFill>
          <a:blip r:embed="rId3"/>
          <a:stretch>
            <a:fillRect/>
          </a:stretch>
        </p:blipFill>
        <p:spPr>
          <a:xfrm>
            <a:off x="-1" y="3212976"/>
            <a:ext cx="4271369" cy="3757728"/>
          </a:xfrm>
          <a:prstGeom prst="rect">
            <a:avLst/>
          </a:prstGeom>
        </p:spPr>
      </p:pic>
      <p:sp>
        <p:nvSpPr>
          <p:cNvPr id="12" name="Rectángulo 11"/>
          <p:cNvSpPr/>
          <p:nvPr/>
        </p:nvSpPr>
        <p:spPr>
          <a:xfrm>
            <a:off x="5098706" y="4849432"/>
            <a:ext cx="3886562" cy="1200328"/>
          </a:xfrm>
          <a:prstGeom prst="rect">
            <a:avLst/>
          </a:prstGeom>
        </p:spPr>
        <p:txBody>
          <a:bodyPr wrap="square">
            <a:spAutoFit/>
          </a:bodyPr>
          <a:lstStyle/>
          <a:p>
            <a:r>
              <a:rPr lang="es-ES_tradnl" sz="2400" dirty="0" smtClean="0"/>
              <a:t>La </a:t>
            </a:r>
            <a:r>
              <a:rPr lang="es-ES_tradnl" sz="2400" dirty="0"/>
              <a:t>grulla es positiva desde China hasta el mediterráneo y así muchos ejemplos </a:t>
            </a:r>
            <a:r>
              <a:rPr lang="es-ES_tradnl" sz="2400" dirty="0" smtClean="0"/>
              <a:t>más.</a:t>
            </a:r>
            <a:endParaRPr lang="es-ES_tradnl" sz="2400" dirty="0"/>
          </a:p>
        </p:txBody>
      </p:sp>
    </p:spTree>
    <p:extLst>
      <p:ext uri="{BB962C8B-B14F-4D97-AF65-F5344CB8AC3E}">
        <p14:creationId xmlns:p14="http://schemas.microsoft.com/office/powerpoint/2010/main" val="2843889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4310606"/>
            <a:ext cx="4271368" cy="1938992"/>
          </a:xfrm>
          <a:prstGeom prst="rect">
            <a:avLst/>
          </a:prstGeom>
        </p:spPr>
        <p:txBody>
          <a:bodyPr wrap="square">
            <a:spAutoFit/>
          </a:bodyPr>
          <a:lstStyle/>
          <a:p>
            <a:r>
              <a:rPr lang="es-ES_tradnl" sz="2400" dirty="0"/>
              <a:t>Se suponía que los animales tenían una correspondencia a uno de los cuatro elementos clásicos, a saber, el agua, la tierra, el aire, y el fuego. </a:t>
            </a:r>
          </a:p>
        </p:txBody>
      </p:sp>
      <p:sp>
        <p:nvSpPr>
          <p:cNvPr id="12" name="Rectángulo 11"/>
          <p:cNvSpPr/>
          <p:nvPr/>
        </p:nvSpPr>
        <p:spPr>
          <a:xfrm>
            <a:off x="3949090" y="2683029"/>
            <a:ext cx="5194909" cy="1589086"/>
          </a:xfrm>
          <a:prstGeom prst="rect">
            <a:avLst/>
          </a:prstGeom>
        </p:spPr>
        <p:txBody>
          <a:bodyPr wrap="square">
            <a:spAutoFit/>
          </a:bodyPr>
          <a:lstStyle/>
          <a:p>
            <a:r>
              <a:rPr lang="es-ES_tradnl" sz="2400" dirty="0"/>
              <a:t>La atribución más generalizada asigna peces y anfibios al agua, reptiles a la tierra, aves al aire, y mamíferos, por su sangre caliente, al fuego. </a:t>
            </a:r>
          </a:p>
        </p:txBody>
      </p:sp>
      <p:pic>
        <p:nvPicPr>
          <p:cNvPr id="2" name="Imagen 1"/>
          <p:cNvPicPr>
            <a:picLocks noChangeAspect="1"/>
          </p:cNvPicPr>
          <p:nvPr/>
        </p:nvPicPr>
        <p:blipFill>
          <a:blip r:embed="rId2"/>
          <a:stretch>
            <a:fillRect/>
          </a:stretch>
        </p:blipFill>
        <p:spPr>
          <a:xfrm>
            <a:off x="-1" y="0"/>
            <a:ext cx="3780839" cy="3906486"/>
          </a:xfrm>
          <a:prstGeom prst="rect">
            <a:avLst/>
          </a:prstGeom>
        </p:spPr>
      </p:pic>
      <p:pic>
        <p:nvPicPr>
          <p:cNvPr id="3" name="Imagen 2"/>
          <p:cNvPicPr>
            <a:picLocks noChangeAspect="1"/>
          </p:cNvPicPr>
          <p:nvPr/>
        </p:nvPicPr>
        <p:blipFill>
          <a:blip r:embed="rId3"/>
          <a:stretch>
            <a:fillRect/>
          </a:stretch>
        </p:blipFill>
        <p:spPr>
          <a:xfrm>
            <a:off x="3780838" y="0"/>
            <a:ext cx="5336380" cy="2655641"/>
          </a:xfrm>
          <a:prstGeom prst="rect">
            <a:avLst/>
          </a:prstGeom>
        </p:spPr>
      </p:pic>
      <p:pic>
        <p:nvPicPr>
          <p:cNvPr id="5" name="Imagen 4"/>
          <p:cNvPicPr>
            <a:picLocks noChangeAspect="1"/>
          </p:cNvPicPr>
          <p:nvPr/>
        </p:nvPicPr>
        <p:blipFill>
          <a:blip r:embed="rId4"/>
          <a:stretch>
            <a:fillRect/>
          </a:stretch>
        </p:blipFill>
        <p:spPr>
          <a:xfrm>
            <a:off x="3949090" y="4545848"/>
            <a:ext cx="2457963" cy="2312152"/>
          </a:xfrm>
          <a:prstGeom prst="rect">
            <a:avLst/>
          </a:prstGeom>
        </p:spPr>
      </p:pic>
      <p:pic>
        <p:nvPicPr>
          <p:cNvPr id="6" name="Imagen 5"/>
          <p:cNvPicPr>
            <a:picLocks noChangeAspect="1"/>
          </p:cNvPicPr>
          <p:nvPr/>
        </p:nvPicPr>
        <p:blipFill>
          <a:blip r:embed="rId5"/>
          <a:stretch>
            <a:fillRect/>
          </a:stretch>
        </p:blipFill>
        <p:spPr>
          <a:xfrm>
            <a:off x="6556962" y="4226556"/>
            <a:ext cx="2587038" cy="2631444"/>
          </a:xfrm>
          <a:prstGeom prst="rect">
            <a:avLst/>
          </a:prstGeom>
        </p:spPr>
      </p:pic>
    </p:spTree>
    <p:extLst>
      <p:ext uri="{BB962C8B-B14F-4D97-AF65-F5344CB8AC3E}">
        <p14:creationId xmlns:p14="http://schemas.microsoft.com/office/powerpoint/2010/main" val="1122773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3164" y="76976"/>
            <a:ext cx="4713898" cy="2677656"/>
          </a:xfrm>
          <a:prstGeom prst="rect">
            <a:avLst/>
          </a:prstGeom>
        </p:spPr>
        <p:txBody>
          <a:bodyPr wrap="square">
            <a:spAutoFit/>
          </a:bodyPr>
          <a:lstStyle/>
          <a:p>
            <a:r>
              <a:rPr lang="es-ES_tradnl" sz="2400" dirty="0" smtClean="0"/>
              <a:t>La ballena </a:t>
            </a:r>
            <a:r>
              <a:rPr lang="es-ES_tradnl" sz="2400" dirty="0"/>
              <a:t>(mamífero) suele incluirse en la categoría de pez, en tanto que el buitre, asociado con la muerte, se relaciona con el bestiario telúrico y la salamandra, por razones </a:t>
            </a:r>
            <a:r>
              <a:rPr lang="es-ES_tradnl" sz="2400" dirty="0" smtClean="0"/>
              <a:t>legendarias , </a:t>
            </a:r>
            <a:r>
              <a:rPr lang="es-ES_tradnl" sz="2400" dirty="0"/>
              <a:t>permanece asociada al bestiario Ígneo.</a:t>
            </a:r>
          </a:p>
        </p:txBody>
      </p:sp>
      <p:pic>
        <p:nvPicPr>
          <p:cNvPr id="7" name="Imagen 6"/>
          <p:cNvPicPr>
            <a:picLocks noChangeAspect="1"/>
          </p:cNvPicPr>
          <p:nvPr/>
        </p:nvPicPr>
        <p:blipFill rotWithShape="1">
          <a:blip r:embed="rId2"/>
          <a:srcRect b="17527"/>
          <a:stretch/>
        </p:blipFill>
        <p:spPr>
          <a:xfrm>
            <a:off x="4887063" y="0"/>
            <a:ext cx="4256938" cy="4653136"/>
          </a:xfrm>
          <a:prstGeom prst="rect">
            <a:avLst/>
          </a:prstGeom>
        </p:spPr>
      </p:pic>
      <p:pic>
        <p:nvPicPr>
          <p:cNvPr id="8" name="Imagen 7"/>
          <p:cNvPicPr>
            <a:picLocks noChangeAspect="1"/>
          </p:cNvPicPr>
          <p:nvPr/>
        </p:nvPicPr>
        <p:blipFill>
          <a:blip r:embed="rId3"/>
          <a:stretch>
            <a:fillRect/>
          </a:stretch>
        </p:blipFill>
        <p:spPr>
          <a:xfrm>
            <a:off x="0" y="2911793"/>
            <a:ext cx="4040484" cy="3946207"/>
          </a:xfrm>
          <a:prstGeom prst="rect">
            <a:avLst/>
          </a:prstGeom>
        </p:spPr>
      </p:pic>
      <p:pic>
        <p:nvPicPr>
          <p:cNvPr id="9" name="Imagen 8"/>
          <p:cNvPicPr>
            <a:picLocks noChangeAspect="1"/>
          </p:cNvPicPr>
          <p:nvPr/>
        </p:nvPicPr>
        <p:blipFill>
          <a:blip r:embed="rId4"/>
          <a:stretch>
            <a:fillRect/>
          </a:stretch>
        </p:blipFill>
        <p:spPr>
          <a:xfrm>
            <a:off x="4040484" y="4568531"/>
            <a:ext cx="5103516" cy="2289469"/>
          </a:xfrm>
          <a:prstGeom prst="rect">
            <a:avLst/>
          </a:prstGeom>
        </p:spPr>
      </p:pic>
    </p:spTree>
    <p:extLst>
      <p:ext uri="{BB962C8B-B14F-4D97-AF65-F5344CB8AC3E}">
        <p14:creationId xmlns:p14="http://schemas.microsoft.com/office/powerpoint/2010/main" val="2294972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3164" y="76975"/>
            <a:ext cx="4078964" cy="6370974"/>
          </a:xfrm>
          <a:prstGeom prst="rect">
            <a:avLst/>
          </a:prstGeom>
        </p:spPr>
        <p:txBody>
          <a:bodyPr wrap="square">
            <a:spAutoFit/>
          </a:bodyPr>
          <a:lstStyle/>
          <a:p>
            <a:r>
              <a:rPr lang="es-ES_tradnl" sz="2400" dirty="0" smtClean="0"/>
              <a:t>Esta simbología se extenderá en toda la representación durante el medioevo el Renacimiento y Barroco como una suerte de codificación que sólo aquellos que tenían el conocimiento podían comprender.</a:t>
            </a:r>
          </a:p>
          <a:p>
            <a:endParaRPr lang="es-ES_tradnl" sz="2400" dirty="0"/>
          </a:p>
          <a:p>
            <a:r>
              <a:rPr lang="es-ES_tradnl" sz="2400" dirty="0" smtClean="0"/>
              <a:t>En el </a:t>
            </a:r>
            <a:r>
              <a:rPr lang="es-ES_tradnl" sz="2400" dirty="0"/>
              <a:t>cuadro de </a:t>
            </a:r>
            <a:r>
              <a:rPr lang="es-ES_tradnl" sz="2400" dirty="0" err="1"/>
              <a:t>Ambroggio</a:t>
            </a:r>
            <a:r>
              <a:rPr lang="es-ES_tradnl" sz="2400" dirty="0"/>
              <a:t> </a:t>
            </a:r>
            <a:r>
              <a:rPr lang="es-ES_tradnl" sz="2400" dirty="0" err="1"/>
              <a:t>Lorenzetti</a:t>
            </a:r>
            <a:r>
              <a:rPr lang="es-ES_tradnl" sz="2400" dirty="0"/>
              <a:t> «La Virgen del Niño», nos hallamos ante la forma más habitual de la simbología de las aves. En efecto, el Niño Jesús sostiene en sus manos un pájaro, símbolo de la resurrección.</a:t>
            </a:r>
          </a:p>
        </p:txBody>
      </p:sp>
      <p:pic>
        <p:nvPicPr>
          <p:cNvPr id="2" name="Imagen 1"/>
          <p:cNvPicPr>
            <a:picLocks noChangeAspect="1"/>
          </p:cNvPicPr>
          <p:nvPr/>
        </p:nvPicPr>
        <p:blipFill>
          <a:blip r:embed="rId2"/>
          <a:stretch>
            <a:fillRect/>
          </a:stretch>
        </p:blipFill>
        <p:spPr>
          <a:xfrm>
            <a:off x="4238230" y="0"/>
            <a:ext cx="4905770" cy="6934975"/>
          </a:xfrm>
          <a:prstGeom prst="rect">
            <a:avLst/>
          </a:prstGeom>
        </p:spPr>
      </p:pic>
    </p:spTree>
    <p:extLst>
      <p:ext uri="{BB962C8B-B14F-4D97-AF65-F5344CB8AC3E}">
        <p14:creationId xmlns:p14="http://schemas.microsoft.com/office/powerpoint/2010/main" val="41099325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3164" y="76974"/>
            <a:ext cx="3193906" cy="2677656"/>
          </a:xfrm>
          <a:prstGeom prst="rect">
            <a:avLst/>
          </a:prstGeom>
        </p:spPr>
        <p:txBody>
          <a:bodyPr wrap="square">
            <a:spAutoFit/>
          </a:bodyPr>
          <a:lstStyle/>
          <a:p>
            <a:r>
              <a:rPr lang="es-ES_tradnl" sz="2400" dirty="0"/>
              <a:t>Las aves </a:t>
            </a:r>
            <a:r>
              <a:rPr lang="es-ES_tradnl" sz="2400" dirty="0" smtClean="0"/>
              <a:t>representan </a:t>
            </a:r>
            <a:r>
              <a:rPr lang="es-ES_tradnl" sz="2400" dirty="0"/>
              <a:t>asimismo a las almas </a:t>
            </a:r>
            <a:r>
              <a:rPr lang="es-ES_tradnl" sz="2400" dirty="0" smtClean="0"/>
              <a:t>y así es como se interpreta el </a:t>
            </a:r>
            <a:r>
              <a:rPr lang="es-ES_tradnl" sz="2400" dirty="0"/>
              <a:t>cuadro de </a:t>
            </a:r>
            <a:r>
              <a:rPr lang="es-ES_tradnl" sz="2400" dirty="0" err="1"/>
              <a:t>Giotto</a:t>
            </a:r>
            <a:r>
              <a:rPr lang="es-ES_tradnl" sz="2400" dirty="0"/>
              <a:t> de San Francisco de Asís predicando a las aves</a:t>
            </a:r>
          </a:p>
        </p:txBody>
      </p:sp>
      <p:pic>
        <p:nvPicPr>
          <p:cNvPr id="3" name="Imagen 2"/>
          <p:cNvPicPr>
            <a:picLocks noChangeAspect="1"/>
          </p:cNvPicPr>
          <p:nvPr/>
        </p:nvPicPr>
        <p:blipFill>
          <a:blip r:embed="rId2"/>
          <a:stretch>
            <a:fillRect/>
          </a:stretch>
        </p:blipFill>
        <p:spPr>
          <a:xfrm>
            <a:off x="3505200" y="0"/>
            <a:ext cx="5638800" cy="6858000"/>
          </a:xfrm>
          <a:prstGeom prst="rect">
            <a:avLst/>
          </a:prstGeom>
        </p:spPr>
      </p:pic>
    </p:spTree>
    <p:extLst>
      <p:ext uri="{BB962C8B-B14F-4D97-AF65-F5344CB8AC3E}">
        <p14:creationId xmlns:p14="http://schemas.microsoft.com/office/powerpoint/2010/main" val="906126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3164" y="76974"/>
            <a:ext cx="4136686" cy="6740306"/>
          </a:xfrm>
          <a:prstGeom prst="rect">
            <a:avLst/>
          </a:prstGeom>
        </p:spPr>
        <p:txBody>
          <a:bodyPr wrap="square">
            <a:spAutoFit/>
          </a:bodyPr>
          <a:lstStyle/>
          <a:p>
            <a:r>
              <a:rPr lang="es-ES_tradnl" sz="2400" dirty="0"/>
              <a:t>Odón de </a:t>
            </a:r>
            <a:r>
              <a:rPr lang="es-ES_tradnl" sz="2400" dirty="0" err="1"/>
              <a:t>Túsculo</a:t>
            </a:r>
            <a:r>
              <a:rPr lang="es-ES_tradnl" sz="2400" dirty="0"/>
              <a:t> acomodó una clasificación comparativa de esta fauna con los hombres: los sencillos serían como las palomas, los astutos como la perdiz, los confiados como el halcón, los cobardes como la gallina, los sociables como las golondrinas y los que buscan la soledad, como la tórtola. </a:t>
            </a:r>
            <a:endParaRPr lang="es-ES_tradnl" sz="2400" dirty="0" smtClean="0"/>
          </a:p>
          <a:p>
            <a:endParaRPr lang="es-ES_tradnl" sz="2400" dirty="0" smtClean="0"/>
          </a:p>
          <a:p>
            <a:r>
              <a:rPr lang="es-ES_tradnl" sz="2400" dirty="0" smtClean="0"/>
              <a:t>En 1478, Botticelli representó a Giuliano Medici en su tristeza por la muerte </a:t>
            </a:r>
            <a:r>
              <a:rPr lang="es-ES_tradnl" sz="2400" dirty="0"/>
              <a:t>de </a:t>
            </a:r>
            <a:r>
              <a:rPr lang="es-ES_tradnl" sz="2400" dirty="0" err="1" smtClean="0"/>
              <a:t>Simonetta</a:t>
            </a:r>
            <a:r>
              <a:rPr lang="es-ES_tradnl" sz="2400" dirty="0" smtClean="0"/>
              <a:t> </a:t>
            </a:r>
            <a:r>
              <a:rPr lang="es-ES_tradnl" sz="2400" dirty="0" err="1" smtClean="0"/>
              <a:t>Vespucci</a:t>
            </a:r>
            <a:r>
              <a:rPr lang="es-ES_tradnl" sz="2400" dirty="0" smtClean="0"/>
              <a:t>, la modelo de la Venus de Botticelli que era su amante, con la tórtola a un lado, símbolo de la soledad.</a:t>
            </a:r>
            <a:endParaRPr lang="es-ES_tradnl" sz="2400" dirty="0"/>
          </a:p>
        </p:txBody>
      </p:sp>
      <p:pic>
        <p:nvPicPr>
          <p:cNvPr id="5" name="Imagen 4"/>
          <p:cNvPicPr>
            <a:picLocks noChangeAspect="1"/>
          </p:cNvPicPr>
          <p:nvPr/>
        </p:nvPicPr>
        <p:blipFill>
          <a:blip r:embed="rId2"/>
          <a:stretch>
            <a:fillRect/>
          </a:stretch>
        </p:blipFill>
        <p:spPr>
          <a:xfrm>
            <a:off x="4534370" y="0"/>
            <a:ext cx="4609630" cy="6858000"/>
          </a:xfrm>
          <a:prstGeom prst="rect">
            <a:avLst/>
          </a:prstGeom>
        </p:spPr>
      </p:pic>
    </p:spTree>
    <p:extLst>
      <p:ext uri="{BB962C8B-B14F-4D97-AF65-F5344CB8AC3E}">
        <p14:creationId xmlns:p14="http://schemas.microsoft.com/office/powerpoint/2010/main" val="2598500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56894"/>
            <a:ext cx="3592042" cy="2677656"/>
          </a:xfrm>
          <a:prstGeom prst="rect">
            <a:avLst/>
          </a:prstGeom>
        </p:spPr>
        <p:txBody>
          <a:bodyPr wrap="square">
            <a:spAutoFit/>
          </a:bodyPr>
          <a:lstStyle/>
          <a:p>
            <a:r>
              <a:rPr lang="es-ES_tradnl" sz="2400" dirty="0" smtClean="0"/>
              <a:t>En iconografía medieval se pueden reconocer los símbolos cristianos.</a:t>
            </a:r>
          </a:p>
          <a:p>
            <a:r>
              <a:rPr lang="es-ES_tradnl" sz="2400" dirty="0" smtClean="0"/>
              <a:t>El cordero </a:t>
            </a:r>
            <a:r>
              <a:rPr lang="es-ES_tradnl" sz="2400" dirty="0"/>
              <a:t>es el símbolo cristiano por antonomasia y las ovejas, símbolo de los justos. </a:t>
            </a:r>
          </a:p>
        </p:txBody>
      </p:sp>
      <p:pic>
        <p:nvPicPr>
          <p:cNvPr id="2" name="Imagen 1"/>
          <p:cNvPicPr>
            <a:picLocks noChangeAspect="1"/>
          </p:cNvPicPr>
          <p:nvPr/>
        </p:nvPicPr>
        <p:blipFill>
          <a:blip r:embed="rId2"/>
          <a:stretch>
            <a:fillRect/>
          </a:stretch>
        </p:blipFill>
        <p:spPr>
          <a:xfrm>
            <a:off x="3736287" y="0"/>
            <a:ext cx="5407712" cy="3598586"/>
          </a:xfrm>
          <a:prstGeom prst="rect">
            <a:avLst/>
          </a:prstGeom>
        </p:spPr>
      </p:pic>
      <p:pic>
        <p:nvPicPr>
          <p:cNvPr id="3" name="Imagen 2"/>
          <p:cNvPicPr>
            <a:picLocks noChangeAspect="1"/>
          </p:cNvPicPr>
          <p:nvPr/>
        </p:nvPicPr>
        <p:blipFill>
          <a:blip r:embed="rId3"/>
          <a:stretch>
            <a:fillRect/>
          </a:stretch>
        </p:blipFill>
        <p:spPr>
          <a:xfrm>
            <a:off x="0" y="3055638"/>
            <a:ext cx="5368072" cy="3834337"/>
          </a:xfrm>
          <a:prstGeom prst="rect">
            <a:avLst/>
          </a:prstGeom>
        </p:spPr>
      </p:pic>
      <p:pic>
        <p:nvPicPr>
          <p:cNvPr id="7" name="Imagen 6"/>
          <p:cNvPicPr>
            <a:picLocks noChangeAspect="1"/>
          </p:cNvPicPr>
          <p:nvPr/>
        </p:nvPicPr>
        <p:blipFill rotWithShape="1">
          <a:blip r:embed="rId4"/>
          <a:srcRect l="49658" t="15016" r="12333" b="24175"/>
          <a:stretch/>
        </p:blipFill>
        <p:spPr>
          <a:xfrm>
            <a:off x="7253631" y="3849460"/>
            <a:ext cx="1890367" cy="2159874"/>
          </a:xfrm>
          <a:prstGeom prst="rect">
            <a:avLst/>
          </a:prstGeom>
        </p:spPr>
      </p:pic>
      <p:sp>
        <p:nvSpPr>
          <p:cNvPr id="6" name="Rectángulo 5"/>
          <p:cNvSpPr/>
          <p:nvPr/>
        </p:nvSpPr>
        <p:spPr>
          <a:xfrm>
            <a:off x="5368071" y="3613708"/>
            <a:ext cx="1885560" cy="2677656"/>
          </a:xfrm>
          <a:prstGeom prst="rect">
            <a:avLst/>
          </a:prstGeom>
        </p:spPr>
        <p:txBody>
          <a:bodyPr wrap="square">
            <a:spAutoFit/>
          </a:bodyPr>
          <a:lstStyle/>
          <a:p>
            <a:r>
              <a:rPr lang="es-ES_tradnl" sz="2400" dirty="0" smtClean="0"/>
              <a:t>En </a:t>
            </a:r>
            <a:r>
              <a:rPr lang="es-ES_tradnl" sz="2400" dirty="0"/>
              <a:t>contrapartida  el macho cabrío es el símbolo inequívoco del diablo </a:t>
            </a:r>
          </a:p>
        </p:txBody>
      </p:sp>
    </p:spTree>
    <p:extLst>
      <p:ext uri="{BB962C8B-B14F-4D97-AF65-F5344CB8AC3E}">
        <p14:creationId xmlns:p14="http://schemas.microsoft.com/office/powerpoint/2010/main" val="1637847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5" name="Rectángulo 4"/>
          <p:cNvSpPr/>
          <p:nvPr/>
        </p:nvSpPr>
        <p:spPr>
          <a:xfrm>
            <a:off x="0" y="0"/>
            <a:ext cx="9144000" cy="2800766"/>
          </a:xfrm>
          <a:prstGeom prst="rect">
            <a:avLst/>
          </a:prstGeom>
        </p:spPr>
        <p:txBody>
          <a:bodyPr wrap="square">
            <a:spAutoFit/>
          </a:bodyPr>
          <a:lstStyle/>
          <a:p>
            <a:r>
              <a:rPr lang="es-ES_tradnl" sz="2200" dirty="0">
                <a:solidFill>
                  <a:schemeClr val="bg1"/>
                </a:solidFill>
              </a:rPr>
              <a:t>El Aquelarre de Goya (Detalle), </a:t>
            </a:r>
            <a:r>
              <a:rPr lang="es-ES_tradnl" sz="2200" dirty="0" smtClean="0">
                <a:solidFill>
                  <a:schemeClr val="bg1"/>
                </a:solidFill>
              </a:rPr>
              <a:t>1797.</a:t>
            </a:r>
          </a:p>
          <a:p>
            <a:r>
              <a:rPr lang="es-ES_tradnl" sz="2200" dirty="0" smtClean="0"/>
              <a:t> </a:t>
            </a:r>
          </a:p>
          <a:p>
            <a:endParaRPr lang="es-ES_tradnl" sz="2200" dirty="0"/>
          </a:p>
          <a:p>
            <a:endParaRPr lang="es-ES_tradnl" sz="2200" dirty="0" smtClean="0"/>
          </a:p>
          <a:p>
            <a:endParaRPr lang="es-ES_tradnl" sz="2200" dirty="0"/>
          </a:p>
          <a:p>
            <a:r>
              <a:rPr lang="es-ES_tradnl" sz="2200" dirty="0" smtClean="0"/>
              <a:t>El demonio como </a:t>
            </a:r>
          </a:p>
          <a:p>
            <a:r>
              <a:rPr lang="es-ES_tradnl" sz="2200" dirty="0" smtClean="0"/>
              <a:t>macho cabrío a </a:t>
            </a:r>
          </a:p>
          <a:p>
            <a:r>
              <a:rPr lang="es-ES_tradnl" sz="2200" dirty="0" smtClean="0"/>
              <a:t>varios siglos del Medioevo</a:t>
            </a:r>
            <a:endParaRPr lang="es-ES" sz="2200" dirty="0"/>
          </a:p>
        </p:txBody>
      </p:sp>
    </p:spTree>
    <p:extLst>
      <p:ext uri="{BB962C8B-B14F-4D97-AF65-F5344CB8AC3E}">
        <p14:creationId xmlns:p14="http://schemas.microsoft.com/office/powerpoint/2010/main" val="3395086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05594" y="0"/>
            <a:ext cx="6838406" cy="6858000"/>
          </a:xfrm>
          <a:prstGeom prst="rect">
            <a:avLst/>
          </a:prstGeom>
        </p:spPr>
      </p:pic>
      <p:sp>
        <p:nvSpPr>
          <p:cNvPr id="5" name="Rectángulo 4"/>
          <p:cNvSpPr/>
          <p:nvPr/>
        </p:nvSpPr>
        <p:spPr>
          <a:xfrm>
            <a:off x="-1" y="-1"/>
            <a:ext cx="2751377" cy="2800766"/>
          </a:xfrm>
          <a:prstGeom prst="rect">
            <a:avLst/>
          </a:prstGeom>
        </p:spPr>
        <p:txBody>
          <a:bodyPr wrap="square">
            <a:spAutoFit/>
          </a:bodyPr>
          <a:lstStyle/>
          <a:p>
            <a:r>
              <a:rPr lang="es-ES_tradnl" sz="2200" dirty="0" smtClean="0"/>
              <a:t>En el mismo sentido el cordero como símbolo </a:t>
            </a:r>
            <a:r>
              <a:rPr lang="es-ES_tradnl" sz="2200" dirty="0" err="1" smtClean="0"/>
              <a:t>crístico</a:t>
            </a:r>
            <a:r>
              <a:rPr lang="es-ES_tradnl" sz="2200" dirty="0" smtClean="0"/>
              <a:t> ha perdurado</a:t>
            </a:r>
          </a:p>
          <a:p>
            <a:r>
              <a:rPr lang="es-ES" sz="2200" dirty="0" smtClean="0"/>
              <a:t>c</a:t>
            </a:r>
            <a:r>
              <a:rPr lang="es-ES_tradnl" sz="2200" dirty="0" err="1" smtClean="0"/>
              <a:t>omo</a:t>
            </a:r>
            <a:r>
              <a:rPr lang="es-ES_tradnl" sz="2200" dirty="0" smtClean="0"/>
              <a:t> se observa en la obra La Virgen y el Niño</a:t>
            </a:r>
            <a:r>
              <a:rPr lang="en-US" sz="2200" dirty="0" smtClean="0"/>
              <a:t> </a:t>
            </a:r>
            <a:r>
              <a:rPr lang="en-US" sz="2200" dirty="0"/>
              <a:t>de William </a:t>
            </a:r>
            <a:r>
              <a:rPr lang="en-US" sz="2200" dirty="0" err="1"/>
              <a:t>Adolphe</a:t>
            </a:r>
            <a:r>
              <a:rPr lang="en-US" sz="2200" dirty="0"/>
              <a:t> </a:t>
            </a:r>
            <a:r>
              <a:rPr lang="en-US" sz="2200" dirty="0" err="1"/>
              <a:t>Bouguereau</a:t>
            </a:r>
            <a:r>
              <a:rPr lang="en-US" sz="2200" dirty="0"/>
              <a:t> (1825-1905, France)</a:t>
            </a:r>
            <a:endParaRPr lang="es-ES" sz="2200" dirty="0"/>
          </a:p>
        </p:txBody>
      </p:sp>
    </p:spTree>
    <p:extLst>
      <p:ext uri="{BB962C8B-B14F-4D97-AF65-F5344CB8AC3E}">
        <p14:creationId xmlns:p14="http://schemas.microsoft.com/office/powerpoint/2010/main" val="1239951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4247"/>
            <a:ext cx="4126230" cy="6863416"/>
          </a:xfrm>
          <a:prstGeom prst="rect">
            <a:avLst/>
          </a:prstGeom>
        </p:spPr>
        <p:txBody>
          <a:bodyPr wrap="square">
            <a:spAutoFit/>
          </a:bodyPr>
          <a:lstStyle/>
          <a:p>
            <a:r>
              <a:rPr lang="es-ES_tradnl" sz="2200" dirty="0"/>
              <a:t>El retrato de Cecilia </a:t>
            </a:r>
            <a:r>
              <a:rPr lang="es-ES_tradnl" sz="2200" dirty="0" err="1"/>
              <a:t>Gallerani</a:t>
            </a:r>
            <a:r>
              <a:rPr lang="es-ES_tradnl" sz="2200" dirty="0"/>
              <a:t> , amante de Ludovico </a:t>
            </a:r>
            <a:r>
              <a:rPr lang="es-ES_tradnl" sz="2200" dirty="0" err="1"/>
              <a:t>Sforza</a:t>
            </a:r>
            <a:r>
              <a:rPr lang="es-ES_tradnl" sz="2200" dirty="0"/>
              <a:t>, pintado por Leonardo tiene un contenido erótico: la mano que acaricia el animal es una alusión sexual; los accesorios del vestido -la banda de oro de la frente, la cinta negra, </a:t>
            </a:r>
            <a:r>
              <a:rPr lang="es-ES_tradnl" sz="2200" dirty="0" smtClean="0"/>
              <a:t>el </a:t>
            </a:r>
            <a:r>
              <a:rPr lang="es-ES_tradnl" sz="2200" dirty="0"/>
              <a:t>collar- sugieren la condición de la mujer sometida, de la cautiva, de la concubina</a:t>
            </a:r>
            <a:r>
              <a:rPr lang="es-ES_tradnl" sz="2200" dirty="0" smtClean="0"/>
              <a:t>.</a:t>
            </a:r>
          </a:p>
          <a:p>
            <a:endParaRPr lang="es-ES_tradnl" sz="2200" dirty="0" smtClean="0"/>
          </a:p>
          <a:p>
            <a:r>
              <a:rPr lang="es-ES_tradnl" sz="2200" dirty="0" smtClean="0"/>
              <a:t>Mientras que el armiño de piel blanca, </a:t>
            </a:r>
            <a:r>
              <a:rPr lang="es-ES_tradnl" sz="2200" dirty="0"/>
              <a:t>se asocia con la pureza y la limpieza. En el </a:t>
            </a:r>
            <a:r>
              <a:rPr lang="es-ES_tradnl" sz="2200" dirty="0" smtClean="0"/>
              <a:t>Bestiario </a:t>
            </a:r>
            <a:r>
              <a:rPr lang="es-ES_tradnl" sz="2200" dirty="0"/>
              <a:t>de Leonardo (</a:t>
            </a:r>
            <a:r>
              <a:rPr lang="es-ES_tradnl" sz="2200" dirty="0" smtClean="0"/>
              <a:t>1490) </a:t>
            </a:r>
            <a:r>
              <a:rPr lang="es-ES_tradnl" sz="2200" dirty="0"/>
              <a:t>se lee: "</a:t>
            </a:r>
            <a:r>
              <a:rPr lang="es-ES_tradnl" sz="2200" i="1" dirty="0"/>
              <a:t>El armiño, a causa de su temperamento… prefiere caer en manos de los cazadores antes que refugiarse en una guarida llena de barro, para no mancharse". </a:t>
            </a:r>
            <a:endParaRPr lang="es-ES" sz="2200" i="1" dirty="0"/>
          </a:p>
        </p:txBody>
      </p:sp>
      <p:pic>
        <p:nvPicPr>
          <p:cNvPr id="3" name="Imagen 2"/>
          <p:cNvPicPr>
            <a:picLocks noChangeAspect="1"/>
          </p:cNvPicPr>
          <p:nvPr/>
        </p:nvPicPr>
        <p:blipFill>
          <a:blip r:embed="rId2"/>
          <a:stretch>
            <a:fillRect/>
          </a:stretch>
        </p:blipFill>
        <p:spPr>
          <a:xfrm>
            <a:off x="4126230" y="0"/>
            <a:ext cx="5017770" cy="6858000"/>
          </a:xfrm>
          <a:prstGeom prst="rect">
            <a:avLst/>
          </a:prstGeom>
        </p:spPr>
      </p:pic>
    </p:spTree>
    <p:extLst>
      <p:ext uri="{BB962C8B-B14F-4D97-AF65-F5344CB8AC3E}">
        <p14:creationId xmlns:p14="http://schemas.microsoft.com/office/powerpoint/2010/main" val="2028173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6663" y="461851"/>
            <a:ext cx="5689825" cy="6396149"/>
          </a:xfrm>
          <a:prstGeom prst="rect">
            <a:avLst/>
          </a:prstGeom>
        </p:spPr>
      </p:pic>
      <p:sp>
        <p:nvSpPr>
          <p:cNvPr id="4" name="CuadroTexto 3"/>
          <p:cNvSpPr txBox="1"/>
          <p:nvPr/>
        </p:nvSpPr>
        <p:spPr>
          <a:xfrm>
            <a:off x="4673600" y="241958"/>
            <a:ext cx="4126413" cy="4893647"/>
          </a:xfrm>
          <a:prstGeom prst="rect">
            <a:avLst/>
          </a:prstGeom>
          <a:noFill/>
        </p:spPr>
        <p:txBody>
          <a:bodyPr wrap="square" rtlCol="0">
            <a:spAutoFit/>
          </a:bodyPr>
          <a:lstStyle/>
          <a:p>
            <a:r>
              <a:rPr lang="es-ES_tradnl" sz="2400" dirty="0" smtClean="0"/>
              <a:t>17 de febrero de 1600</a:t>
            </a:r>
          </a:p>
          <a:p>
            <a:endParaRPr lang="es-ES_tradnl" sz="2400" dirty="0" smtClean="0"/>
          </a:p>
          <a:p>
            <a:r>
              <a:rPr lang="es-ES_tradnl" sz="2400" dirty="0" smtClean="0"/>
              <a:t>Muere quemado vivo con una máscara de hierro clavada en el rostro Giordano Bruno.</a:t>
            </a:r>
          </a:p>
          <a:p>
            <a:endParaRPr lang="es-ES_tradnl" sz="2400" dirty="0"/>
          </a:p>
          <a:p>
            <a:r>
              <a:rPr lang="es-ES_tradnl" sz="2400" dirty="0" smtClean="0"/>
              <a:t>Astrónomo, filósofo, matemático y poeta italiano autor, entre otras, de la colosal obra Del infinito Universo y otros </a:t>
            </a:r>
            <a:r>
              <a:rPr lang="es-ES_tradnl" sz="2400" dirty="0" smtClean="0"/>
              <a:t>mundos, </a:t>
            </a:r>
            <a:r>
              <a:rPr lang="es-ES_tradnl" sz="2400" dirty="0" smtClean="0"/>
              <a:t>en la que sostenía el heliocentrismo y la condición de estrella del Sol.</a:t>
            </a:r>
            <a:endParaRPr lang="es-ES" sz="2400" dirty="0"/>
          </a:p>
        </p:txBody>
      </p:sp>
    </p:spTree>
    <p:extLst>
      <p:ext uri="{BB962C8B-B14F-4D97-AF65-F5344CB8AC3E}">
        <p14:creationId xmlns:p14="http://schemas.microsoft.com/office/powerpoint/2010/main" val="2858727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814312" y="192438"/>
            <a:ext cx="6329687" cy="6689808"/>
          </a:xfrm>
          <a:prstGeom prst="rect">
            <a:avLst/>
          </a:prstGeom>
        </p:spPr>
      </p:pic>
      <p:sp>
        <p:nvSpPr>
          <p:cNvPr id="2" name="Rectángulo 1"/>
          <p:cNvSpPr/>
          <p:nvPr/>
        </p:nvSpPr>
        <p:spPr>
          <a:xfrm>
            <a:off x="0" y="24246"/>
            <a:ext cx="4444532" cy="1200329"/>
          </a:xfrm>
          <a:prstGeom prst="rect">
            <a:avLst/>
          </a:prstGeom>
        </p:spPr>
        <p:txBody>
          <a:bodyPr wrap="square">
            <a:spAutoFit/>
          </a:bodyPr>
          <a:lstStyle/>
          <a:p>
            <a:r>
              <a:rPr lang="es-ES_tradnl" dirty="0"/>
              <a:t>En la obra </a:t>
            </a:r>
            <a:r>
              <a:rPr lang="es-ES_tradnl" dirty="0" smtClean="0"/>
              <a:t>IN ICTU OCULI aparece </a:t>
            </a:r>
            <a:r>
              <a:rPr lang="es-ES_tradnl" dirty="0"/>
              <a:t>la </a:t>
            </a:r>
            <a:r>
              <a:rPr lang="es-ES_tradnl" dirty="0" smtClean="0"/>
              <a:t>MUERTE </a:t>
            </a:r>
            <a:r>
              <a:rPr lang="es-ES_tradnl" dirty="0"/>
              <a:t>llevando debajo su </a:t>
            </a:r>
            <a:r>
              <a:rPr lang="es-ES_tradnl" dirty="0" smtClean="0"/>
              <a:t>brazo izquierdo </a:t>
            </a:r>
            <a:r>
              <a:rPr lang="es-ES_tradnl" dirty="0"/>
              <a:t>un ataúd con un sudario mientras en la </a:t>
            </a:r>
            <a:r>
              <a:rPr lang="es-ES_tradnl" dirty="0" smtClean="0"/>
              <a:t>mano </a:t>
            </a:r>
            <a:r>
              <a:rPr lang="es-ES_tradnl" dirty="0"/>
              <a:t>porta </a:t>
            </a:r>
            <a:endParaRPr lang="es-ES_tradnl" dirty="0" smtClean="0"/>
          </a:p>
          <a:p>
            <a:r>
              <a:rPr lang="es-ES_tradnl" dirty="0" smtClean="0"/>
              <a:t>la </a:t>
            </a:r>
            <a:r>
              <a:rPr lang="es-ES_tradnl" dirty="0"/>
              <a:t>característica guadaña. </a:t>
            </a:r>
            <a:endParaRPr lang="es-ES_tradnl" dirty="0" smtClean="0"/>
          </a:p>
        </p:txBody>
      </p:sp>
      <p:sp>
        <p:nvSpPr>
          <p:cNvPr id="5" name="Rectángulo 4"/>
          <p:cNvSpPr/>
          <p:nvPr/>
        </p:nvSpPr>
        <p:spPr>
          <a:xfrm>
            <a:off x="51447" y="1186087"/>
            <a:ext cx="2796131" cy="5632312"/>
          </a:xfrm>
          <a:prstGeom prst="rect">
            <a:avLst/>
          </a:prstGeom>
        </p:spPr>
        <p:txBody>
          <a:bodyPr wrap="square">
            <a:spAutoFit/>
          </a:bodyPr>
          <a:lstStyle/>
          <a:p>
            <a:r>
              <a:rPr lang="es-ES_tradnl" dirty="0"/>
              <a:t>Con su mano derecha apaga una vela sobre la que aparece la frase "In </a:t>
            </a:r>
            <a:r>
              <a:rPr lang="es-ES_tradnl" dirty="0" err="1"/>
              <a:t>Ictu</a:t>
            </a:r>
            <a:r>
              <a:rPr lang="es-ES_tradnl" dirty="0"/>
              <a:t> </a:t>
            </a:r>
            <a:r>
              <a:rPr lang="es-ES_tradnl" dirty="0" err="1"/>
              <a:t>Oculi</a:t>
            </a:r>
            <a:r>
              <a:rPr lang="es-ES_tradnl" dirty="0"/>
              <a:t>", en un abrir y cerrar de ojos, indicando la rapidez con la que llega la muerte y apaga la vida humana que simboliza la vela. En la parte baja de la composición aparecen toda una serie de objetos que representan la vanidad de los placeres y las glorias terrenales. Ni las glorias eclesiásticas (el báculo, la mitra y el capelo cardenalicio) - ni las glorias de los reyes (corona, cetro) escapan de la muerte que pisa el globo terráqueo. </a:t>
            </a:r>
            <a:endParaRPr lang="es-ES" i="1" dirty="0"/>
          </a:p>
        </p:txBody>
      </p:sp>
    </p:spTree>
    <p:extLst>
      <p:ext uri="{BB962C8B-B14F-4D97-AF65-F5344CB8AC3E}">
        <p14:creationId xmlns:p14="http://schemas.microsoft.com/office/powerpoint/2010/main" val="980787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4246"/>
            <a:ext cx="5560476" cy="1446550"/>
          </a:xfrm>
          <a:prstGeom prst="rect">
            <a:avLst/>
          </a:prstGeom>
        </p:spPr>
        <p:txBody>
          <a:bodyPr wrap="square">
            <a:spAutoFit/>
          </a:bodyPr>
          <a:lstStyle/>
          <a:p>
            <a:r>
              <a:rPr lang="es-ES_tradnl" sz="2200" dirty="0" smtClean="0"/>
              <a:t>En su lienzo Las tres edades y la muerte (1544), Hans </a:t>
            </a:r>
            <a:r>
              <a:rPr lang="es-ES_tradnl" sz="2200" dirty="0" err="1" smtClean="0"/>
              <a:t>Baldung</a:t>
            </a:r>
            <a:r>
              <a:rPr lang="es-ES_tradnl" sz="2200" dirty="0" smtClean="0"/>
              <a:t> vuelve a poner de manifiesto el tema de la fugacidad de la vida en una Europa asolada por la Peste. </a:t>
            </a:r>
          </a:p>
        </p:txBody>
      </p:sp>
      <p:sp>
        <p:nvSpPr>
          <p:cNvPr id="5" name="Rectángulo 4"/>
          <p:cNvSpPr/>
          <p:nvPr/>
        </p:nvSpPr>
        <p:spPr>
          <a:xfrm>
            <a:off x="51447" y="1373047"/>
            <a:ext cx="5509029" cy="5509199"/>
          </a:xfrm>
          <a:prstGeom prst="rect">
            <a:avLst/>
          </a:prstGeom>
        </p:spPr>
        <p:txBody>
          <a:bodyPr wrap="square">
            <a:spAutoFit/>
          </a:bodyPr>
          <a:lstStyle/>
          <a:p>
            <a:r>
              <a:rPr lang="es-ES_tradnl" sz="2200" dirty="0"/>
              <a:t>La muerte sujeta a una mujer mayor que, a su vez, intenta arrastrar a una joven voluptuosa que parece resistirse. Tiene en sus manos un reloj de arena y una lanza quebrada, sobre cuyo extremo inferior apoya la mano de un niño muerto. Detrás, un árbol seco, y en la lejanía un paisaje desolador, con una torre infernal y demonios torturando a unos hombres. El único elemento esperanzador es la figura de Cristo crucificado dirigiéndose hacia la luz (la Gloria), representada por el sol que se abre paso entre las nubes. En el borde inferior una lechuza, hasta el siglo XIX símbolo tradicional de la sabiduría, mira al espectador advirtiéndole de las consecuencias de la caída en el pecado. </a:t>
            </a:r>
            <a:endParaRPr lang="es-ES" sz="1400" i="1" dirty="0"/>
          </a:p>
        </p:txBody>
      </p:sp>
      <p:pic>
        <p:nvPicPr>
          <p:cNvPr id="3" name="Imagen 2"/>
          <p:cNvPicPr>
            <a:picLocks noChangeAspect="1"/>
          </p:cNvPicPr>
          <p:nvPr/>
        </p:nvPicPr>
        <p:blipFill>
          <a:blip r:embed="rId2"/>
          <a:stretch>
            <a:fillRect/>
          </a:stretch>
        </p:blipFill>
        <p:spPr>
          <a:xfrm>
            <a:off x="6474677" y="24246"/>
            <a:ext cx="2669323" cy="6858000"/>
          </a:xfrm>
          <a:prstGeom prst="rect">
            <a:avLst/>
          </a:prstGeom>
        </p:spPr>
      </p:pic>
    </p:spTree>
    <p:extLst>
      <p:ext uri="{BB962C8B-B14F-4D97-AF65-F5344CB8AC3E}">
        <p14:creationId xmlns:p14="http://schemas.microsoft.com/office/powerpoint/2010/main" val="7822582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265" y="197441"/>
            <a:ext cx="4126230" cy="6186308"/>
          </a:xfrm>
          <a:prstGeom prst="rect">
            <a:avLst/>
          </a:prstGeom>
        </p:spPr>
        <p:txBody>
          <a:bodyPr wrap="square">
            <a:spAutoFit/>
          </a:bodyPr>
          <a:lstStyle/>
          <a:p>
            <a:r>
              <a:rPr lang="es-ES_tradnl" sz="2200" dirty="0"/>
              <a:t>A medida que la pintura se "profesionaliza" aparecen nuevamente los cánones.  </a:t>
            </a:r>
          </a:p>
          <a:p>
            <a:endParaRPr lang="es-ES_tradnl" sz="2200" dirty="0"/>
          </a:p>
          <a:p>
            <a:r>
              <a:rPr lang="es-ES_tradnl" sz="2200" dirty="0"/>
              <a:t>En El arte de la pintura (1649) </a:t>
            </a:r>
            <a:r>
              <a:rPr lang="es-ES_tradnl" sz="2200" dirty="0" err="1" smtClean="0"/>
              <a:t>Fracisco</a:t>
            </a:r>
            <a:r>
              <a:rPr lang="es-ES_tradnl" sz="2200" dirty="0" smtClean="0"/>
              <a:t> Pacheco , describe cómo se ha de pintar a </a:t>
            </a:r>
            <a:r>
              <a:rPr lang="es-ES_tradnl" sz="2200" dirty="0"/>
              <a:t>la Virgen </a:t>
            </a:r>
            <a:endParaRPr lang="es-ES_tradnl" sz="2200" dirty="0" smtClean="0"/>
          </a:p>
          <a:p>
            <a:r>
              <a:rPr lang="es-ES_tradnl" sz="2200" dirty="0" smtClean="0"/>
              <a:t>coronada </a:t>
            </a:r>
            <a:r>
              <a:rPr lang="es-ES_tradnl" sz="2200" dirty="0"/>
              <a:t>de estrellas con la luna a sus pies; ha de ser pintada en la flor de su edad, de doce a trece </a:t>
            </a:r>
            <a:r>
              <a:rPr lang="es-ES_tradnl" sz="2200" dirty="0" smtClean="0"/>
              <a:t>años pisando la luna y </a:t>
            </a:r>
            <a:r>
              <a:rPr lang="es-ES_tradnl" sz="2200" dirty="0"/>
              <a:t>adornada con serafines y ángeles, y se ha de pintar con túnica blanca y manto azul</a:t>
            </a:r>
            <a:r>
              <a:rPr lang="es-ES_tradnl" sz="2200" dirty="0" smtClean="0"/>
              <a:t>.</a:t>
            </a:r>
          </a:p>
          <a:p>
            <a:endParaRPr lang="es-ES_tradnl" sz="2200" dirty="0"/>
          </a:p>
          <a:p>
            <a:r>
              <a:rPr lang="es-ES_tradnl" sz="2200" dirty="0" smtClean="0"/>
              <a:t>Bartolomé Esteban Murillo lleva a cabo su pintura sobre este canon casi en forma estricta.</a:t>
            </a:r>
            <a:endParaRPr lang="es-ES" sz="2200" dirty="0"/>
          </a:p>
        </p:txBody>
      </p:sp>
      <p:pic>
        <p:nvPicPr>
          <p:cNvPr id="4" name="Imagen 3"/>
          <p:cNvPicPr>
            <a:picLocks noChangeAspect="1"/>
          </p:cNvPicPr>
          <p:nvPr/>
        </p:nvPicPr>
        <p:blipFill>
          <a:blip r:embed="rId2"/>
          <a:stretch>
            <a:fillRect/>
          </a:stretch>
        </p:blipFill>
        <p:spPr>
          <a:xfrm>
            <a:off x="4378485" y="0"/>
            <a:ext cx="4765515" cy="6858000"/>
          </a:xfrm>
          <a:prstGeom prst="rect">
            <a:avLst/>
          </a:prstGeom>
        </p:spPr>
      </p:pic>
    </p:spTree>
    <p:extLst>
      <p:ext uri="{BB962C8B-B14F-4D97-AF65-F5344CB8AC3E}">
        <p14:creationId xmlns:p14="http://schemas.microsoft.com/office/powerpoint/2010/main" val="1395555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hermenéutica</a:t>
            </a:r>
            <a:endParaRPr lang="es-ES" dirty="0"/>
          </a:p>
        </p:txBody>
      </p:sp>
      <p:sp>
        <p:nvSpPr>
          <p:cNvPr id="4" name="Rectángulo 3"/>
          <p:cNvSpPr/>
          <p:nvPr/>
        </p:nvSpPr>
        <p:spPr>
          <a:xfrm>
            <a:off x="220428" y="1417638"/>
            <a:ext cx="8466372" cy="830997"/>
          </a:xfrm>
          <a:prstGeom prst="rect">
            <a:avLst/>
          </a:prstGeom>
        </p:spPr>
        <p:txBody>
          <a:bodyPr wrap="square">
            <a:spAutoFit/>
          </a:bodyPr>
          <a:lstStyle/>
          <a:p>
            <a:pPr algn="ctr"/>
            <a:r>
              <a:rPr lang="es-ES_tradnl" sz="2400" dirty="0" smtClean="0"/>
              <a:t>(</a:t>
            </a:r>
            <a:r>
              <a:rPr lang="es-ES_tradnl" sz="2400" dirty="0"/>
              <a:t>del griego </a:t>
            </a:r>
            <a:r>
              <a:rPr lang="es-ES_tradnl" sz="2400" dirty="0" err="1"/>
              <a:t>ἑρμηνευτικὴ</a:t>
            </a:r>
            <a:r>
              <a:rPr lang="es-ES_tradnl" sz="2400" dirty="0"/>
              <a:t> </a:t>
            </a:r>
            <a:r>
              <a:rPr lang="es-ES_tradnl" sz="2400" dirty="0" err="1"/>
              <a:t>τέχνη</a:t>
            </a:r>
            <a:r>
              <a:rPr lang="es-ES_tradnl" sz="2400" dirty="0"/>
              <a:t> </a:t>
            </a:r>
            <a:r>
              <a:rPr lang="es-ES_tradnl" sz="2400" dirty="0" smtClean="0"/>
              <a:t>[</a:t>
            </a:r>
            <a:r>
              <a:rPr lang="es-ES_tradnl" sz="2400" dirty="0" err="1"/>
              <a:t>hermeneutiké</a:t>
            </a:r>
            <a:r>
              <a:rPr lang="es-ES_tradnl" sz="2400" dirty="0"/>
              <a:t> </a:t>
            </a:r>
            <a:r>
              <a:rPr lang="es-ES_tradnl" sz="2400" dirty="0" err="1"/>
              <a:t>tejne</a:t>
            </a:r>
            <a:r>
              <a:rPr lang="es-ES_tradnl" sz="2400" dirty="0" smtClean="0"/>
              <a:t>]) </a:t>
            </a:r>
          </a:p>
          <a:p>
            <a:pPr algn="ctr"/>
            <a:r>
              <a:rPr lang="es-ES_tradnl" sz="2400" dirty="0" smtClean="0"/>
              <a:t> arte </a:t>
            </a:r>
            <a:r>
              <a:rPr lang="es-ES_tradnl" sz="2400" dirty="0"/>
              <a:t>de explicar, traducir o </a:t>
            </a:r>
            <a:r>
              <a:rPr lang="es-ES_tradnl" sz="2400" dirty="0" smtClean="0"/>
              <a:t>interpretar.</a:t>
            </a:r>
          </a:p>
        </p:txBody>
      </p:sp>
      <p:pic>
        <p:nvPicPr>
          <p:cNvPr id="5" name="Imagen 4"/>
          <p:cNvPicPr>
            <a:picLocks noChangeAspect="1"/>
          </p:cNvPicPr>
          <p:nvPr/>
        </p:nvPicPr>
        <p:blipFill>
          <a:blip r:embed="rId2"/>
          <a:stretch>
            <a:fillRect/>
          </a:stretch>
        </p:blipFill>
        <p:spPr>
          <a:xfrm>
            <a:off x="3540234" y="2843826"/>
            <a:ext cx="5445033" cy="4014174"/>
          </a:xfrm>
          <a:prstGeom prst="rect">
            <a:avLst/>
          </a:prstGeom>
        </p:spPr>
      </p:pic>
      <p:sp>
        <p:nvSpPr>
          <p:cNvPr id="6" name="Rectángulo 5"/>
          <p:cNvSpPr/>
          <p:nvPr/>
        </p:nvSpPr>
        <p:spPr>
          <a:xfrm>
            <a:off x="220428" y="3013687"/>
            <a:ext cx="3319806" cy="3046988"/>
          </a:xfrm>
          <a:prstGeom prst="rect">
            <a:avLst/>
          </a:prstGeom>
        </p:spPr>
        <p:txBody>
          <a:bodyPr wrap="square">
            <a:spAutoFit/>
          </a:bodyPr>
          <a:lstStyle/>
          <a:p>
            <a:r>
              <a:rPr lang="es-ES_tradnl" sz="2400" dirty="0"/>
              <a:t>Emergió como una teoría de la comprensión humana a finales del siglo XVIII e inicios del siglo XIX a través de las obras de Friedrich </a:t>
            </a:r>
            <a:r>
              <a:rPr lang="es-ES_tradnl" sz="2400" dirty="0" err="1"/>
              <a:t>Schleiermacher</a:t>
            </a:r>
            <a:r>
              <a:rPr lang="es-ES_tradnl" sz="2400" dirty="0"/>
              <a:t> y Wilhelm </a:t>
            </a:r>
            <a:r>
              <a:rPr lang="es-ES_tradnl" sz="2400" dirty="0" err="1"/>
              <a:t>Dilthey</a:t>
            </a:r>
            <a:r>
              <a:rPr lang="es-ES_tradnl" sz="2400" dirty="0" smtClean="0"/>
              <a:t>.</a:t>
            </a:r>
            <a:endParaRPr lang="es-ES_tradnl" sz="2400" dirty="0"/>
          </a:p>
        </p:txBody>
      </p:sp>
    </p:spTree>
    <p:extLst>
      <p:ext uri="{BB962C8B-B14F-4D97-AF65-F5344CB8AC3E}">
        <p14:creationId xmlns:p14="http://schemas.microsoft.com/office/powerpoint/2010/main" val="901677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2956"/>
            <a:ext cx="9144000" cy="1143000"/>
          </a:xfrm>
        </p:spPr>
        <p:style>
          <a:lnRef idx="1">
            <a:schemeClr val="dk1"/>
          </a:lnRef>
          <a:fillRef idx="2">
            <a:schemeClr val="dk1"/>
          </a:fillRef>
          <a:effectRef idx="1">
            <a:schemeClr val="dk1"/>
          </a:effectRef>
          <a:fontRef idx="minor">
            <a:schemeClr val="dk1"/>
          </a:fontRef>
        </p:style>
        <p:txBody>
          <a:bodyPr/>
          <a:lstStyle/>
          <a:p>
            <a:r>
              <a:rPr lang="es-ES" dirty="0" smtClean="0"/>
              <a:t>hermenéutica</a:t>
            </a:r>
            <a:endParaRPr lang="es-ES" dirty="0"/>
          </a:p>
        </p:txBody>
      </p:sp>
      <p:sp>
        <p:nvSpPr>
          <p:cNvPr id="6" name="Rectángulo 5"/>
          <p:cNvSpPr/>
          <p:nvPr/>
        </p:nvSpPr>
        <p:spPr>
          <a:xfrm>
            <a:off x="220428" y="1358722"/>
            <a:ext cx="3319806" cy="2677656"/>
          </a:xfrm>
          <a:prstGeom prst="rect">
            <a:avLst/>
          </a:prstGeom>
        </p:spPr>
        <p:txBody>
          <a:bodyPr wrap="square">
            <a:spAutoFit/>
          </a:bodyPr>
          <a:lstStyle/>
          <a:p>
            <a:r>
              <a:rPr lang="es-ES_tradnl" sz="2400" dirty="0"/>
              <a:t>La hermenéutica moderna incluye comunicación tanto verbal como no verbal así como: semiótica, presuposiciones y </a:t>
            </a:r>
            <a:r>
              <a:rPr lang="es-ES_tradnl" sz="2400" dirty="0" err="1"/>
              <a:t>precomprensiones</a:t>
            </a:r>
            <a:r>
              <a:rPr lang="es-ES_tradnl" sz="2400" dirty="0"/>
              <a:t>.</a:t>
            </a:r>
          </a:p>
        </p:txBody>
      </p:sp>
      <p:sp>
        <p:nvSpPr>
          <p:cNvPr id="7" name="Rectángulo 6"/>
          <p:cNvSpPr/>
          <p:nvPr/>
        </p:nvSpPr>
        <p:spPr>
          <a:xfrm>
            <a:off x="220428" y="4329848"/>
            <a:ext cx="8724835" cy="1938992"/>
          </a:xfrm>
          <a:prstGeom prst="rect">
            <a:avLst/>
          </a:prstGeom>
        </p:spPr>
        <p:txBody>
          <a:bodyPr wrap="square">
            <a:spAutoFit/>
          </a:bodyPr>
          <a:lstStyle/>
          <a:p>
            <a:r>
              <a:rPr lang="es-ES_tradnl" sz="2400" dirty="0"/>
              <a:t>Para Mario Bunge es la interpretación de textos en la teología, la filología y la crítica literaria; y, en la filosofía, es la doctrina idealista según la cual los hechos sociales (y quizás también los naturales) son símbolos o textos que deben interpretarse en lugar de describirse (representarse) y explicarse objetivamente</a:t>
            </a:r>
          </a:p>
        </p:txBody>
      </p:sp>
      <p:pic>
        <p:nvPicPr>
          <p:cNvPr id="3" name="Imagen 2"/>
          <p:cNvPicPr>
            <a:picLocks noChangeAspect="1"/>
          </p:cNvPicPr>
          <p:nvPr/>
        </p:nvPicPr>
        <p:blipFill>
          <a:blip r:embed="rId2"/>
          <a:stretch>
            <a:fillRect/>
          </a:stretch>
        </p:blipFill>
        <p:spPr>
          <a:xfrm>
            <a:off x="3213841" y="1777270"/>
            <a:ext cx="5930158" cy="2259108"/>
          </a:xfrm>
          <a:prstGeom prst="rect">
            <a:avLst/>
          </a:prstGeom>
        </p:spPr>
      </p:pic>
    </p:spTree>
    <p:extLst>
      <p:ext uri="{BB962C8B-B14F-4D97-AF65-F5344CB8AC3E}">
        <p14:creationId xmlns:p14="http://schemas.microsoft.com/office/powerpoint/2010/main" val="40178905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119089" y="0"/>
            <a:ext cx="5024911" cy="4154983"/>
          </a:xfrm>
          <a:prstGeom prst="rect">
            <a:avLst/>
          </a:prstGeom>
        </p:spPr>
        <p:txBody>
          <a:bodyPr wrap="square">
            <a:spAutoFit/>
          </a:bodyPr>
          <a:lstStyle/>
          <a:p>
            <a:r>
              <a:rPr lang="es-ES_tradnl" sz="2400" dirty="0"/>
              <a:t>Para </a:t>
            </a:r>
            <a:r>
              <a:rPr lang="es-ES_tradnl" sz="2400" dirty="0" err="1"/>
              <a:t>Scheleiermacher</a:t>
            </a:r>
            <a:r>
              <a:rPr lang="es-ES_tradnl" sz="2400" dirty="0"/>
              <a:t>, la tarea de la hermenéutica era “entender el discurso tan bien como el autor, y después mejor que él”. </a:t>
            </a:r>
            <a:r>
              <a:rPr lang="es-ES_tradnl" sz="2400" dirty="0" smtClean="0"/>
              <a:t>En su </a:t>
            </a:r>
            <a:r>
              <a:rPr lang="es-ES_tradnl" sz="2400" dirty="0"/>
              <a:t>teoría de la comunicación </a:t>
            </a:r>
            <a:r>
              <a:rPr lang="es-ES_tradnl" sz="2400" dirty="0" smtClean="0"/>
              <a:t>coloca un </a:t>
            </a:r>
            <a:r>
              <a:rPr lang="es-ES_tradnl" sz="2400" dirty="0"/>
              <a:t>emisor y un receptor </a:t>
            </a:r>
            <a:r>
              <a:rPr lang="es-ES_tradnl" sz="2400" dirty="0" smtClean="0"/>
              <a:t>en </a:t>
            </a:r>
            <a:r>
              <a:rPr lang="es-ES_tradnl" sz="2400" dirty="0"/>
              <a:t>un contexto social y lingüístico </a:t>
            </a:r>
            <a:r>
              <a:rPr lang="es-ES_tradnl" sz="2400" dirty="0" smtClean="0"/>
              <a:t>común. En </a:t>
            </a:r>
            <a:r>
              <a:rPr lang="es-ES_tradnl" sz="2400" dirty="0"/>
              <a:t>la actividad discursiva hay una doble dimensión, por un lado, la individual de la persona que habla, y por otro, la social (del contexto social de la lengua). </a:t>
            </a:r>
          </a:p>
        </p:txBody>
      </p:sp>
      <p:sp>
        <p:nvSpPr>
          <p:cNvPr id="7" name="Rectángulo 6"/>
          <p:cNvSpPr/>
          <p:nvPr/>
        </p:nvSpPr>
        <p:spPr>
          <a:xfrm>
            <a:off x="711895" y="4186072"/>
            <a:ext cx="8432106" cy="2677656"/>
          </a:xfrm>
          <a:prstGeom prst="rect">
            <a:avLst/>
          </a:prstGeom>
        </p:spPr>
        <p:txBody>
          <a:bodyPr wrap="square">
            <a:spAutoFit/>
          </a:bodyPr>
          <a:lstStyle/>
          <a:p>
            <a:endParaRPr lang="es-ES_tradnl" sz="2400" dirty="0" smtClean="0"/>
          </a:p>
          <a:p>
            <a:r>
              <a:rPr lang="es-ES_tradnl" sz="2400" dirty="0" smtClean="0"/>
              <a:t>Así</a:t>
            </a:r>
            <a:r>
              <a:rPr lang="es-ES_tradnl" sz="2400" dirty="0"/>
              <a:t>, el discurso tendrá un carácter común con la cultura en la que se articula y con el carácter del </a:t>
            </a:r>
            <a:r>
              <a:rPr lang="es-ES_tradnl" sz="2400" dirty="0" smtClean="0"/>
              <a:t>escritor. Cada </a:t>
            </a:r>
            <a:r>
              <a:rPr lang="es-ES_tradnl" sz="2400" dirty="0"/>
              <a:t>intérprete debe confrontar la dimensión social e individual del texto. Esto hace que la tarea interpretativa sea infinita. Cada intérprete puede re-crear la actividad creativa y mental del autor a través del proceso interpretativo.</a:t>
            </a:r>
          </a:p>
        </p:txBody>
      </p:sp>
      <p:pic>
        <p:nvPicPr>
          <p:cNvPr id="5" name="Imagen 4"/>
          <p:cNvPicPr>
            <a:picLocks noChangeAspect="1"/>
          </p:cNvPicPr>
          <p:nvPr/>
        </p:nvPicPr>
        <p:blipFill rotWithShape="1">
          <a:blip r:embed="rId2"/>
          <a:srcRect l="6925" t="6896" r="10075" b="11735"/>
          <a:stretch/>
        </p:blipFill>
        <p:spPr>
          <a:xfrm>
            <a:off x="1138826" y="-1"/>
            <a:ext cx="2980264" cy="4154984"/>
          </a:xfrm>
          <a:prstGeom prst="rect">
            <a:avLst/>
          </a:prstGeom>
        </p:spPr>
      </p:pic>
      <p:sp>
        <p:nvSpPr>
          <p:cNvPr id="8" name="Rectángulo 7"/>
          <p:cNvSpPr/>
          <p:nvPr/>
        </p:nvSpPr>
        <p:spPr>
          <a:xfrm rot="16200000">
            <a:off x="-1508210" y="1539038"/>
            <a:ext cx="4186074" cy="110799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200" dirty="0"/>
              <a:t>Friedrich  </a:t>
            </a:r>
            <a:r>
              <a:rPr lang="es-ES_tradnl" sz="2200" dirty="0" err="1"/>
              <a:t>Schleiermacher</a:t>
            </a:r>
            <a:r>
              <a:rPr lang="es-ES_tradnl" sz="2200" dirty="0"/>
              <a:t> (1768-1834) Teólogo y </a:t>
            </a:r>
            <a:r>
              <a:rPr lang="es-ES_tradnl" sz="2200" dirty="0" smtClean="0"/>
              <a:t>filósofo alemán</a:t>
            </a:r>
            <a:endParaRPr lang="es-ES" sz="2200" dirty="0"/>
          </a:p>
        </p:txBody>
      </p:sp>
    </p:spTree>
    <p:extLst>
      <p:ext uri="{BB962C8B-B14F-4D97-AF65-F5344CB8AC3E}">
        <p14:creationId xmlns:p14="http://schemas.microsoft.com/office/powerpoint/2010/main" val="270648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906302" y="346387"/>
            <a:ext cx="4103015" cy="5262979"/>
          </a:xfrm>
          <a:prstGeom prst="rect">
            <a:avLst/>
          </a:prstGeom>
        </p:spPr>
        <p:txBody>
          <a:bodyPr wrap="square">
            <a:spAutoFit/>
          </a:bodyPr>
          <a:lstStyle/>
          <a:p>
            <a:r>
              <a:rPr lang="es-ES_tradnl" sz="2400" dirty="0"/>
              <a:t>La escuela hermenéutica inspirada por el romanticismo alemán siempre puso mucho énfasis en que el intérprete puede emplear su capacidad de comprensión y penetración para así obtener el sentido original del </a:t>
            </a:r>
            <a:r>
              <a:rPr lang="es-ES_tradnl" sz="2400" dirty="0" smtClean="0"/>
              <a:t>texto.</a:t>
            </a:r>
          </a:p>
          <a:p>
            <a:r>
              <a:rPr lang="es-ES_tradnl" sz="2400" dirty="0"/>
              <a:t>Wilhelm </a:t>
            </a:r>
            <a:r>
              <a:rPr lang="es-ES_tradnl" sz="2400" dirty="0" err="1"/>
              <a:t>Dilthey</a:t>
            </a:r>
            <a:r>
              <a:rPr lang="es-ES_tradnl" sz="2400" dirty="0"/>
              <a:t> jamás dejó de aspirar a la posibilidad de una interpretación objetiva y universalmente válida de los textos</a:t>
            </a:r>
          </a:p>
          <a:p>
            <a:endParaRPr lang="es-ES_tradnl" sz="2400" dirty="0"/>
          </a:p>
        </p:txBody>
      </p:sp>
      <p:sp>
        <p:nvSpPr>
          <p:cNvPr id="8" name="Rectángulo 7"/>
          <p:cNvSpPr/>
          <p:nvPr/>
        </p:nvSpPr>
        <p:spPr>
          <a:xfrm rot="16200000">
            <a:off x="-1918102" y="2118206"/>
            <a:ext cx="5005857" cy="7694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200" dirty="0"/>
              <a:t>Wilhelm </a:t>
            </a:r>
            <a:r>
              <a:rPr lang="en-US" sz="2200" dirty="0" err="1"/>
              <a:t>Dilthey</a:t>
            </a:r>
            <a:r>
              <a:rPr lang="en-US" sz="2200" dirty="0"/>
              <a:t> </a:t>
            </a:r>
            <a:r>
              <a:rPr lang="en-US" sz="2200" dirty="0" smtClean="0"/>
              <a:t> (1833-1911)</a:t>
            </a:r>
          </a:p>
          <a:p>
            <a:pPr algn="ctr"/>
            <a:r>
              <a:rPr lang="es-ES" sz="2200" dirty="0" smtClean="0"/>
              <a:t>F</a:t>
            </a:r>
            <a:r>
              <a:rPr lang="en-US" sz="2200" dirty="0" err="1" smtClean="0"/>
              <a:t>ilósofo</a:t>
            </a:r>
            <a:r>
              <a:rPr lang="en-US" sz="2200" dirty="0" smtClean="0"/>
              <a:t> </a:t>
            </a:r>
            <a:r>
              <a:rPr lang="en-US" sz="2200" dirty="0" err="1" smtClean="0"/>
              <a:t>historiador</a:t>
            </a:r>
            <a:r>
              <a:rPr lang="en-US" sz="2200" dirty="0" smtClean="0"/>
              <a:t> y </a:t>
            </a:r>
            <a:r>
              <a:rPr lang="en-US" sz="2200" dirty="0" err="1" smtClean="0"/>
              <a:t>sociólogo</a:t>
            </a:r>
            <a:r>
              <a:rPr lang="en-US" sz="2200" dirty="0" smtClean="0"/>
              <a:t> </a:t>
            </a:r>
            <a:r>
              <a:rPr lang="en-US" sz="2200" dirty="0" err="1" smtClean="0"/>
              <a:t>alemán</a:t>
            </a:r>
            <a:endParaRPr lang="es-ES" sz="2200" dirty="0"/>
          </a:p>
        </p:txBody>
      </p:sp>
      <p:pic>
        <p:nvPicPr>
          <p:cNvPr id="2" name="Imagen 1"/>
          <p:cNvPicPr>
            <a:picLocks noChangeAspect="1"/>
          </p:cNvPicPr>
          <p:nvPr/>
        </p:nvPicPr>
        <p:blipFill>
          <a:blip r:embed="rId2"/>
          <a:stretch>
            <a:fillRect/>
          </a:stretch>
        </p:blipFill>
        <p:spPr>
          <a:xfrm>
            <a:off x="1138826" y="-1"/>
            <a:ext cx="3440389" cy="5005857"/>
          </a:xfrm>
          <a:prstGeom prst="rect">
            <a:avLst/>
          </a:prstGeom>
        </p:spPr>
      </p:pic>
      <p:sp>
        <p:nvSpPr>
          <p:cNvPr id="9" name="Rectángulo 8"/>
          <p:cNvSpPr/>
          <p:nvPr/>
        </p:nvSpPr>
        <p:spPr>
          <a:xfrm>
            <a:off x="173164" y="5313755"/>
            <a:ext cx="8369574" cy="1200328"/>
          </a:xfrm>
          <a:prstGeom prst="rect">
            <a:avLst/>
          </a:prstGeom>
        </p:spPr>
        <p:txBody>
          <a:bodyPr wrap="square">
            <a:spAutoFit/>
          </a:bodyPr>
          <a:lstStyle/>
          <a:p>
            <a:r>
              <a:rPr lang="es-ES_tradnl" sz="2400" dirty="0" smtClean="0"/>
              <a:t>Llamó </a:t>
            </a:r>
            <a:r>
              <a:rPr lang="es-ES_tradnl" sz="2400" dirty="0"/>
              <a:t>al proceso de investigación </a:t>
            </a:r>
            <a:r>
              <a:rPr lang="es-ES_tradnl" sz="2400" b="1" dirty="0">
                <a:solidFill>
                  <a:srgbClr val="4A452A"/>
                </a:solidFill>
              </a:rPr>
              <a:t>hermenéutica  círculo hermenéutico</a:t>
            </a:r>
            <a:r>
              <a:rPr lang="es-ES_tradnl" sz="2400" dirty="0"/>
              <a:t> haciendo referencia a la interdependencia (circular y no inmediata) de significado entre el todo y sus partes</a:t>
            </a:r>
          </a:p>
        </p:txBody>
      </p:sp>
    </p:spTree>
    <p:extLst>
      <p:ext uri="{BB962C8B-B14F-4D97-AF65-F5344CB8AC3E}">
        <p14:creationId xmlns:p14="http://schemas.microsoft.com/office/powerpoint/2010/main" val="571879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216234" y="19244"/>
            <a:ext cx="5927766" cy="2569935"/>
          </a:xfrm>
          <a:prstGeom prst="rect">
            <a:avLst/>
          </a:prstGeom>
        </p:spPr>
        <p:txBody>
          <a:bodyPr wrap="square">
            <a:spAutoFit/>
          </a:bodyPr>
          <a:lstStyle/>
          <a:p>
            <a:r>
              <a:rPr lang="es-ES_tradnl" sz="2300" dirty="0"/>
              <a:t>Para Heidegger, la hermenéutica tiene tres significados distintos:</a:t>
            </a:r>
          </a:p>
          <a:p>
            <a:endParaRPr lang="es-ES_tradnl" sz="2300" dirty="0"/>
          </a:p>
          <a:p>
            <a:r>
              <a:rPr lang="es-ES_tradnl" sz="2300" b="1" dirty="0" err="1">
                <a:solidFill>
                  <a:srgbClr val="4A452A"/>
                </a:solidFill>
              </a:rPr>
              <a:t>Dasein</a:t>
            </a:r>
            <a:r>
              <a:rPr lang="es-ES_tradnl" sz="2300" b="1" dirty="0">
                <a:solidFill>
                  <a:srgbClr val="4A452A"/>
                </a:solidFill>
              </a:rPr>
              <a:t> : </a:t>
            </a:r>
            <a:r>
              <a:rPr lang="es-ES_tradnl" sz="2300" dirty="0" smtClean="0"/>
              <a:t>“ </a:t>
            </a:r>
            <a:r>
              <a:rPr lang="es-ES_tradnl" sz="2300" dirty="0"/>
              <a:t>interpretar la comprensión del ser del </a:t>
            </a:r>
            <a:r>
              <a:rPr lang="es-ES_tradnl" sz="2300" dirty="0" err="1"/>
              <a:t>Dasein</a:t>
            </a:r>
            <a:r>
              <a:rPr lang="es-ES_tradnl" sz="2300" dirty="0"/>
              <a:t>, es decir, el ser que somos nosotros mismos”, porque sólo el hombre tiene la capacidad para preguntarse por </a:t>
            </a:r>
            <a:r>
              <a:rPr lang="es-ES_tradnl" sz="2300" dirty="0" smtClean="0"/>
              <a:t> su propio ser.</a:t>
            </a:r>
            <a:endParaRPr lang="es-ES_tradnl" sz="2300" dirty="0"/>
          </a:p>
        </p:txBody>
      </p:sp>
      <p:sp>
        <p:nvSpPr>
          <p:cNvPr id="8" name="Rectángulo 7"/>
          <p:cNvSpPr/>
          <p:nvPr/>
        </p:nvSpPr>
        <p:spPr>
          <a:xfrm rot="16200000">
            <a:off x="-666022" y="696848"/>
            <a:ext cx="2501691" cy="110799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200" dirty="0" smtClean="0"/>
              <a:t>Martin </a:t>
            </a:r>
            <a:r>
              <a:rPr lang="da-DK" sz="2200" dirty="0"/>
              <a:t>Heidegger </a:t>
            </a:r>
            <a:r>
              <a:rPr lang="da-DK" sz="2200" dirty="0" smtClean="0"/>
              <a:t> (1889-1976) </a:t>
            </a:r>
          </a:p>
          <a:p>
            <a:pPr algn="ctr"/>
            <a:r>
              <a:rPr lang="da-DK" sz="2200" dirty="0" err="1" smtClean="0"/>
              <a:t>filósofo</a:t>
            </a:r>
            <a:r>
              <a:rPr lang="da-DK" sz="2200" dirty="0" smtClean="0"/>
              <a:t> </a:t>
            </a:r>
            <a:r>
              <a:rPr lang="da-DK" sz="2200" dirty="0" err="1" smtClean="0"/>
              <a:t>alemán</a:t>
            </a:r>
            <a:endParaRPr lang="es-ES" sz="2200" dirty="0"/>
          </a:p>
        </p:txBody>
      </p:sp>
      <p:pic>
        <p:nvPicPr>
          <p:cNvPr id="3" name="Imagen 2"/>
          <p:cNvPicPr>
            <a:picLocks noChangeAspect="1"/>
          </p:cNvPicPr>
          <p:nvPr/>
        </p:nvPicPr>
        <p:blipFill>
          <a:blip r:embed="rId2"/>
          <a:stretch>
            <a:fillRect/>
          </a:stretch>
        </p:blipFill>
        <p:spPr>
          <a:xfrm>
            <a:off x="1138821" y="0"/>
            <a:ext cx="2077413" cy="2492896"/>
          </a:xfrm>
          <a:prstGeom prst="rect">
            <a:avLst/>
          </a:prstGeom>
        </p:spPr>
      </p:pic>
      <p:sp>
        <p:nvSpPr>
          <p:cNvPr id="7" name="Rectángulo 6"/>
          <p:cNvSpPr/>
          <p:nvPr/>
        </p:nvSpPr>
        <p:spPr>
          <a:xfrm>
            <a:off x="0" y="2857971"/>
            <a:ext cx="8985267" cy="3985707"/>
          </a:xfrm>
          <a:prstGeom prst="rect">
            <a:avLst/>
          </a:prstGeom>
        </p:spPr>
        <p:txBody>
          <a:bodyPr wrap="square">
            <a:spAutoFit/>
          </a:bodyPr>
          <a:lstStyle/>
          <a:p>
            <a:r>
              <a:rPr lang="es-ES_tradnl" sz="2300" b="1" dirty="0" smtClean="0">
                <a:solidFill>
                  <a:srgbClr val="4A452A"/>
                </a:solidFill>
              </a:rPr>
              <a:t>La </a:t>
            </a:r>
            <a:r>
              <a:rPr lang="es-ES_tradnl" sz="2300" b="1" dirty="0">
                <a:solidFill>
                  <a:srgbClr val="4A452A"/>
                </a:solidFill>
              </a:rPr>
              <a:t>del ser en el mundo </a:t>
            </a:r>
            <a:r>
              <a:rPr lang="es-ES_tradnl" sz="2300" dirty="0"/>
              <a:t>que se refiere a la existencia del ser inmerso en el mundo, donde es arrojado a la existencia sin su permiso. Al no saber que hace allí, el mundo le genera una angustia que no proviene de las cosas en sí mismas, sino más bien del querer saber más. Las cosas salen a nuestro encuentro y el hombre tiene que ir develando aquello que le está oculto. </a:t>
            </a:r>
            <a:r>
              <a:rPr lang="es-ES" sz="2300" dirty="0" smtClean="0"/>
              <a:t>E</a:t>
            </a:r>
            <a:r>
              <a:rPr lang="es-ES_tradnl" sz="2300" dirty="0" smtClean="0"/>
              <a:t>s el hombre quien da significado a las cosas, </a:t>
            </a:r>
            <a:r>
              <a:rPr lang="es-ES_tradnl" sz="2300" dirty="0"/>
              <a:t>y sin él nada tiene sentido. </a:t>
            </a:r>
            <a:endParaRPr lang="es-ES_tradnl" sz="2300" dirty="0" smtClean="0"/>
          </a:p>
          <a:p>
            <a:endParaRPr lang="es-ES_tradnl" sz="2300" dirty="0"/>
          </a:p>
          <a:p>
            <a:r>
              <a:rPr lang="es-ES_tradnl" sz="2300" b="1" dirty="0" smtClean="0">
                <a:solidFill>
                  <a:srgbClr val="4A452A"/>
                </a:solidFill>
              </a:rPr>
              <a:t>La </a:t>
            </a:r>
            <a:r>
              <a:rPr lang="es-ES_tradnl" sz="2300" b="1" dirty="0">
                <a:solidFill>
                  <a:srgbClr val="4A452A"/>
                </a:solidFill>
              </a:rPr>
              <a:t>del lenguaje </a:t>
            </a:r>
            <a:r>
              <a:rPr lang="es-ES_tradnl" sz="2300" dirty="0"/>
              <a:t>porque es portadora de un mensaje. Lo hermenéutico “es aquel hacer presente a través de un mensaje”, es decir la hermenéutica se convierte en lenguaje, en la medida que es transmisora de un mensaje.</a:t>
            </a:r>
          </a:p>
        </p:txBody>
      </p:sp>
    </p:spTree>
    <p:extLst>
      <p:ext uri="{BB962C8B-B14F-4D97-AF65-F5344CB8AC3E}">
        <p14:creationId xmlns:p14="http://schemas.microsoft.com/office/powerpoint/2010/main" val="21166773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579216" y="0"/>
            <a:ext cx="4430102" cy="4708981"/>
          </a:xfrm>
          <a:prstGeom prst="rect">
            <a:avLst/>
          </a:prstGeom>
        </p:spPr>
        <p:txBody>
          <a:bodyPr wrap="square">
            <a:spAutoFit/>
          </a:bodyPr>
          <a:lstStyle/>
          <a:p>
            <a:r>
              <a:rPr lang="es-ES_tradnl" sz="2400" dirty="0" err="1"/>
              <a:t>Gadamer</a:t>
            </a:r>
            <a:r>
              <a:rPr lang="es-ES_tradnl" sz="2400" dirty="0"/>
              <a:t>, siguiendo la línea de Heidegger, plantea por primera vez la </a:t>
            </a:r>
            <a:r>
              <a:rPr lang="es-ES_tradnl" sz="2800" b="1" dirty="0">
                <a:solidFill>
                  <a:schemeClr val="bg2">
                    <a:lumMod val="25000"/>
                  </a:schemeClr>
                </a:solidFill>
              </a:rPr>
              <a:t>sistematización de una hermenéutica general como el arte del comprender.</a:t>
            </a:r>
          </a:p>
          <a:p>
            <a:endParaRPr lang="es-ES_tradnl" sz="2400" dirty="0"/>
          </a:p>
          <a:p>
            <a:r>
              <a:rPr lang="es-ES_tradnl" sz="2400" dirty="0"/>
              <a:t>La </a:t>
            </a:r>
            <a:r>
              <a:rPr lang="es-ES_tradnl" sz="2400" b="1" dirty="0">
                <a:solidFill>
                  <a:srgbClr val="4A452A"/>
                </a:solidFill>
              </a:rPr>
              <a:t>comprensión</a:t>
            </a:r>
            <a:r>
              <a:rPr lang="es-ES_tradnl" sz="2400" dirty="0"/>
              <a:t> consiste en un rescate del sentido que comparten los seres humanos en el ámbito de la historia y la tradición.</a:t>
            </a:r>
          </a:p>
          <a:p>
            <a:endParaRPr lang="es-ES_tradnl" sz="2400" dirty="0"/>
          </a:p>
        </p:txBody>
      </p:sp>
      <p:sp>
        <p:nvSpPr>
          <p:cNvPr id="9" name="Rectángulo 8"/>
          <p:cNvSpPr/>
          <p:nvPr/>
        </p:nvSpPr>
        <p:spPr>
          <a:xfrm>
            <a:off x="230885" y="4453456"/>
            <a:ext cx="8533118" cy="2308324"/>
          </a:xfrm>
          <a:prstGeom prst="rect">
            <a:avLst/>
          </a:prstGeom>
        </p:spPr>
        <p:txBody>
          <a:bodyPr wrap="square">
            <a:spAutoFit/>
          </a:bodyPr>
          <a:lstStyle/>
          <a:p>
            <a:r>
              <a:rPr lang="es-ES_tradnl" sz="2400" dirty="0"/>
              <a:t>La</a:t>
            </a:r>
            <a:r>
              <a:rPr lang="es-ES_tradnl" sz="2400" b="1" dirty="0"/>
              <a:t> </a:t>
            </a:r>
            <a:r>
              <a:rPr lang="es-ES_tradnl" sz="2400" b="1" dirty="0">
                <a:solidFill>
                  <a:srgbClr val="4A452A"/>
                </a:solidFill>
              </a:rPr>
              <a:t>comprensión</a:t>
            </a:r>
            <a:r>
              <a:rPr lang="es-ES_tradnl" sz="2400" b="1" dirty="0"/>
              <a:t> </a:t>
            </a:r>
            <a:r>
              <a:rPr lang="es-ES_tradnl" sz="2400" dirty="0"/>
              <a:t>existe siempre en el seno de la tradición, porque en su interior se desarrolla una dinámica a la que merece la pena prestar atención</a:t>
            </a:r>
            <a:r>
              <a:rPr lang="es-ES_tradnl" sz="2400" dirty="0" smtClean="0"/>
              <a:t>.</a:t>
            </a:r>
          </a:p>
          <a:p>
            <a:endParaRPr lang="es-ES_tradnl" sz="2400" dirty="0"/>
          </a:p>
          <a:p>
            <a:r>
              <a:rPr lang="es-ES_tradnl" sz="2400" dirty="0"/>
              <a:t>La </a:t>
            </a:r>
            <a:r>
              <a:rPr lang="es-ES_tradnl" sz="2400" b="1" dirty="0">
                <a:solidFill>
                  <a:srgbClr val="4A452A"/>
                </a:solidFill>
              </a:rPr>
              <a:t>comprensión</a:t>
            </a:r>
            <a:r>
              <a:rPr lang="es-ES_tradnl" sz="2400" dirty="0"/>
              <a:t> es un proceso de </a:t>
            </a:r>
            <a:r>
              <a:rPr lang="es-ES_tradnl" sz="2400" b="1" dirty="0">
                <a:solidFill>
                  <a:srgbClr val="4A452A"/>
                </a:solidFill>
              </a:rPr>
              <a:t>interpretación</a:t>
            </a:r>
            <a:r>
              <a:rPr lang="es-ES_tradnl" sz="2400" dirty="0"/>
              <a:t> que se encuentra en el horizonte de la conciencia histórica.</a:t>
            </a:r>
          </a:p>
        </p:txBody>
      </p:sp>
      <p:pic>
        <p:nvPicPr>
          <p:cNvPr id="4" name="Imagen 3"/>
          <p:cNvPicPr>
            <a:picLocks noChangeAspect="1"/>
          </p:cNvPicPr>
          <p:nvPr/>
        </p:nvPicPr>
        <p:blipFill>
          <a:blip r:embed="rId2"/>
          <a:stretch>
            <a:fillRect/>
          </a:stretch>
        </p:blipFill>
        <p:spPr>
          <a:xfrm>
            <a:off x="1003881" y="-2"/>
            <a:ext cx="3390900" cy="4318000"/>
          </a:xfrm>
          <a:prstGeom prst="rect">
            <a:avLst/>
          </a:prstGeom>
        </p:spPr>
      </p:pic>
      <p:sp>
        <p:nvSpPr>
          <p:cNvPr id="8" name="Rectángulo 7"/>
          <p:cNvSpPr/>
          <p:nvPr/>
        </p:nvSpPr>
        <p:spPr>
          <a:xfrm rot="16200000">
            <a:off x="-1605107" y="1605001"/>
            <a:ext cx="4318001" cy="110799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de-DE" sz="2200" dirty="0"/>
              <a:t>Hans-Georg Gadamer </a:t>
            </a:r>
            <a:endParaRPr lang="de-DE" sz="2200" dirty="0" smtClean="0"/>
          </a:p>
          <a:p>
            <a:pPr algn="ctr"/>
            <a:r>
              <a:rPr lang="de-DE" sz="2200" dirty="0" smtClean="0"/>
              <a:t>(</a:t>
            </a:r>
            <a:r>
              <a:rPr lang="de-DE" sz="2200" dirty="0"/>
              <a:t>1900-2002</a:t>
            </a:r>
            <a:r>
              <a:rPr lang="de-DE" sz="2200" dirty="0" smtClean="0"/>
              <a:t>) </a:t>
            </a:r>
          </a:p>
          <a:p>
            <a:pPr algn="ctr"/>
            <a:r>
              <a:rPr lang="de-DE" sz="2200" dirty="0" err="1" smtClean="0"/>
              <a:t>filósofo</a:t>
            </a:r>
            <a:r>
              <a:rPr lang="de-DE" sz="2200" dirty="0" smtClean="0"/>
              <a:t> </a:t>
            </a:r>
            <a:r>
              <a:rPr lang="de-DE" sz="2200" dirty="0" err="1" smtClean="0"/>
              <a:t>alemán</a:t>
            </a:r>
            <a:endParaRPr lang="es-ES" sz="2200" dirty="0"/>
          </a:p>
        </p:txBody>
      </p:sp>
    </p:spTree>
    <p:extLst>
      <p:ext uri="{BB962C8B-B14F-4D97-AF65-F5344CB8AC3E}">
        <p14:creationId xmlns:p14="http://schemas.microsoft.com/office/powerpoint/2010/main" val="921427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906302" y="0"/>
            <a:ext cx="4103015" cy="4154983"/>
          </a:xfrm>
          <a:prstGeom prst="rect">
            <a:avLst/>
          </a:prstGeom>
        </p:spPr>
        <p:txBody>
          <a:bodyPr wrap="square">
            <a:spAutoFit/>
          </a:bodyPr>
          <a:lstStyle/>
          <a:p>
            <a:r>
              <a:rPr lang="es-ES_tradnl" sz="2400" dirty="0"/>
              <a:t>La interpretación de una tradición es parte de esa tradición, y esto significa que una tradición sólo se puede interpretar desde ella misma.</a:t>
            </a:r>
          </a:p>
          <a:p>
            <a:endParaRPr lang="es-ES_tradnl" sz="2400" dirty="0"/>
          </a:p>
          <a:p>
            <a:r>
              <a:rPr lang="es-ES_tradnl" sz="2400" dirty="0"/>
              <a:t>La tradición no entra en conflicto con la razón, sino que encuentra su poder y su dignidad cuando se funda en la </a:t>
            </a:r>
            <a:r>
              <a:rPr lang="es-ES_tradnl" sz="2400" dirty="0" smtClean="0"/>
              <a:t>racionalidad.</a:t>
            </a:r>
            <a:endParaRPr lang="es-ES_tradnl" sz="2400" dirty="0"/>
          </a:p>
        </p:txBody>
      </p:sp>
      <p:sp>
        <p:nvSpPr>
          <p:cNvPr id="9" name="Rectángulo 8"/>
          <p:cNvSpPr/>
          <p:nvPr/>
        </p:nvSpPr>
        <p:spPr>
          <a:xfrm>
            <a:off x="173164" y="4755686"/>
            <a:ext cx="8970836" cy="1938992"/>
          </a:xfrm>
          <a:prstGeom prst="rect">
            <a:avLst/>
          </a:prstGeom>
        </p:spPr>
        <p:txBody>
          <a:bodyPr wrap="square">
            <a:spAutoFit/>
          </a:bodyPr>
          <a:lstStyle/>
          <a:p>
            <a:r>
              <a:rPr lang="es-ES_tradnl" sz="2400" dirty="0" smtClean="0"/>
              <a:t>Los </a:t>
            </a:r>
            <a:r>
              <a:rPr lang="es-ES_tradnl" sz="2400" dirty="0"/>
              <a:t>prejuicios forman parte de las tradiciones y son el contenido de ellas. </a:t>
            </a:r>
            <a:r>
              <a:rPr lang="es-ES_tradnl" sz="2400" dirty="0" smtClean="0"/>
              <a:t>Afirmar </a:t>
            </a:r>
            <a:r>
              <a:rPr lang="es-ES_tradnl" sz="2400" dirty="0"/>
              <a:t>que los hombres se hallan instalados en </a:t>
            </a:r>
            <a:r>
              <a:rPr lang="es-ES_tradnl" sz="2400" dirty="0" smtClean="0"/>
              <a:t>prejuicios, </a:t>
            </a:r>
            <a:r>
              <a:rPr lang="es-ES_tradnl" sz="2400" dirty="0"/>
              <a:t>quiere </a:t>
            </a:r>
            <a:r>
              <a:rPr lang="es-ES_tradnl" sz="2400" dirty="0" smtClean="0"/>
              <a:t>decir, </a:t>
            </a:r>
            <a:r>
              <a:rPr lang="es-ES_tradnl" sz="2400" dirty="0"/>
              <a:t>que residen en una tradición histórica en la que han nacido y se han desarrollado, y dentro de la cual es posible el diálogo y la comunicación.</a:t>
            </a:r>
          </a:p>
        </p:txBody>
      </p:sp>
      <p:pic>
        <p:nvPicPr>
          <p:cNvPr id="3" name="Imagen 2"/>
          <p:cNvPicPr>
            <a:picLocks noChangeAspect="1"/>
          </p:cNvPicPr>
          <p:nvPr/>
        </p:nvPicPr>
        <p:blipFill rotWithShape="1">
          <a:blip r:embed="rId2"/>
          <a:srcRect l="11857" r="6156"/>
          <a:stretch/>
        </p:blipFill>
        <p:spPr>
          <a:xfrm>
            <a:off x="1000499" y="0"/>
            <a:ext cx="3716254" cy="4186073"/>
          </a:xfrm>
          <a:prstGeom prst="rect">
            <a:avLst/>
          </a:prstGeom>
        </p:spPr>
      </p:pic>
      <p:sp>
        <p:nvSpPr>
          <p:cNvPr id="8" name="Rectángulo 7"/>
          <p:cNvSpPr/>
          <p:nvPr/>
        </p:nvSpPr>
        <p:spPr>
          <a:xfrm rot="16200000">
            <a:off x="-1546690" y="1539038"/>
            <a:ext cx="4186074" cy="110799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de-DE" sz="2200" dirty="0"/>
              <a:t>Hans-Georg Gadamer </a:t>
            </a:r>
            <a:endParaRPr lang="de-DE" sz="2200" dirty="0" smtClean="0"/>
          </a:p>
          <a:p>
            <a:pPr algn="ctr"/>
            <a:r>
              <a:rPr lang="de-DE" sz="2200" dirty="0" smtClean="0"/>
              <a:t>(</a:t>
            </a:r>
            <a:r>
              <a:rPr lang="de-DE" sz="2200" dirty="0"/>
              <a:t>1900-2002</a:t>
            </a:r>
            <a:r>
              <a:rPr lang="de-DE" sz="2200" dirty="0" smtClean="0"/>
              <a:t>) </a:t>
            </a:r>
          </a:p>
          <a:p>
            <a:pPr algn="ctr"/>
            <a:r>
              <a:rPr lang="de-DE" sz="2200" dirty="0" err="1" smtClean="0"/>
              <a:t>filósofo</a:t>
            </a:r>
            <a:r>
              <a:rPr lang="de-DE" sz="2200" dirty="0" smtClean="0"/>
              <a:t> </a:t>
            </a:r>
            <a:r>
              <a:rPr lang="de-DE" sz="2200" dirty="0" err="1" smtClean="0"/>
              <a:t>alemán</a:t>
            </a:r>
            <a:endParaRPr lang="es-ES" sz="2200" dirty="0"/>
          </a:p>
        </p:txBody>
      </p:sp>
    </p:spTree>
    <p:extLst>
      <p:ext uri="{BB962C8B-B14F-4D97-AF65-F5344CB8AC3E}">
        <p14:creationId xmlns:p14="http://schemas.microsoft.com/office/powerpoint/2010/main" val="3655713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09350" y="487026"/>
            <a:ext cx="5125096" cy="6001642"/>
          </a:xfrm>
          <a:prstGeom prst="rect">
            <a:avLst/>
          </a:prstGeom>
          <a:noFill/>
        </p:spPr>
        <p:txBody>
          <a:bodyPr wrap="square" rtlCol="0">
            <a:spAutoFit/>
          </a:bodyPr>
          <a:lstStyle/>
          <a:p>
            <a:r>
              <a:rPr lang="es-ES_tradnl" sz="2400" dirty="0" smtClean="0">
                <a:latin typeface="Lithos Pro Regular"/>
                <a:cs typeface="Lithos Pro Regular"/>
              </a:rPr>
              <a:t>Hermes</a:t>
            </a:r>
          </a:p>
          <a:p>
            <a:endParaRPr lang="es-ES_tradnl" sz="2400" dirty="0">
              <a:latin typeface="Lithos Pro Regular"/>
              <a:cs typeface="Lithos Pro Regular"/>
            </a:endParaRPr>
          </a:p>
          <a:p>
            <a:r>
              <a:rPr lang="es-ES_tradnl" sz="2400" dirty="0" smtClean="0"/>
              <a:t>En la mitología griega, Hermes es el dios olímpico mensajero, de las fronteras y los viajeros que las cruzan, el ingenio y del comercio en general, de la astucia, de los ladrones y los mentirosos.</a:t>
            </a:r>
          </a:p>
          <a:p>
            <a:endParaRPr lang="es-ES_tradnl" sz="2400" dirty="0"/>
          </a:p>
          <a:p>
            <a:r>
              <a:rPr lang="es-ES_tradnl" sz="2400" dirty="0" smtClean="0"/>
              <a:t>Además de su condición de MENSAJERO tenía poderes para INTERPRETAR lo oculto, para descifrar. </a:t>
            </a:r>
          </a:p>
          <a:p>
            <a:endParaRPr lang="es-ES_tradnl" sz="2400" dirty="0"/>
          </a:p>
          <a:p>
            <a:r>
              <a:rPr lang="es-ES_tradnl" sz="2400" dirty="0" smtClean="0"/>
              <a:t>Poseedor de </a:t>
            </a:r>
            <a:r>
              <a:rPr lang="es-ES_tradnl" sz="2400" dirty="0"/>
              <a:t>una ciencia </a:t>
            </a:r>
            <a:r>
              <a:rPr lang="es-ES_tradnl" sz="2400" dirty="0" smtClean="0"/>
              <a:t>secreta, era el «</a:t>
            </a:r>
            <a:r>
              <a:rPr lang="es-ES_tradnl" sz="2400" dirty="0" err="1"/>
              <a:t>psicopompo</a:t>
            </a:r>
            <a:r>
              <a:rPr lang="es-ES_tradnl" sz="2400" dirty="0"/>
              <a:t>» que guía las almas de los </a:t>
            </a:r>
            <a:r>
              <a:rPr lang="es-ES_tradnl" sz="2400" dirty="0" smtClean="0"/>
              <a:t>difuntos a su morada final</a:t>
            </a:r>
            <a:endParaRPr lang="es-ES" sz="2400" dirty="0"/>
          </a:p>
        </p:txBody>
      </p:sp>
      <p:pic>
        <p:nvPicPr>
          <p:cNvPr id="2" name="Imagen 1"/>
          <p:cNvPicPr>
            <a:picLocks noChangeAspect="1"/>
          </p:cNvPicPr>
          <p:nvPr/>
        </p:nvPicPr>
        <p:blipFill>
          <a:blip r:embed="rId2"/>
          <a:stretch>
            <a:fillRect/>
          </a:stretch>
        </p:blipFill>
        <p:spPr>
          <a:xfrm>
            <a:off x="0" y="0"/>
            <a:ext cx="3135086" cy="6858000"/>
          </a:xfrm>
          <a:prstGeom prst="rect">
            <a:avLst/>
          </a:prstGeom>
        </p:spPr>
      </p:pic>
    </p:spTree>
    <p:extLst>
      <p:ext uri="{BB962C8B-B14F-4D97-AF65-F5344CB8AC3E}">
        <p14:creationId xmlns:p14="http://schemas.microsoft.com/office/powerpoint/2010/main" val="37934117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155926" y="0"/>
            <a:ext cx="4853391" cy="3416320"/>
          </a:xfrm>
          <a:prstGeom prst="rect">
            <a:avLst/>
          </a:prstGeom>
        </p:spPr>
        <p:txBody>
          <a:bodyPr wrap="square">
            <a:spAutoFit/>
          </a:bodyPr>
          <a:lstStyle/>
          <a:p>
            <a:r>
              <a:rPr lang="es-ES_tradnl" sz="2400" dirty="0"/>
              <a:t>Paul </a:t>
            </a:r>
            <a:r>
              <a:rPr lang="es-ES_tradnl" sz="2400" dirty="0" err="1"/>
              <a:t>Ricoeur</a:t>
            </a:r>
            <a:r>
              <a:rPr lang="es-ES_tradnl" sz="2400" dirty="0"/>
              <a:t>  propone una «hermenéutica de la distancia», es decir que hay una distancia entre el emisor y el receptor. El texto, es decir, todo discurso fijado por la escritura, una vez emitido, sufre un </a:t>
            </a:r>
            <a:r>
              <a:rPr lang="es-ES_tradnl" sz="2400" dirty="0" err="1"/>
              <a:t>desarraigamiento</a:t>
            </a:r>
            <a:r>
              <a:rPr lang="es-ES_tradnl" sz="2400" dirty="0"/>
              <a:t> de la intención del autor y cobra independencia con respecto a él. </a:t>
            </a:r>
          </a:p>
        </p:txBody>
      </p:sp>
      <p:sp>
        <p:nvSpPr>
          <p:cNvPr id="8" name="Rectángulo 7"/>
          <p:cNvSpPr/>
          <p:nvPr/>
        </p:nvSpPr>
        <p:spPr>
          <a:xfrm rot="16200000">
            <a:off x="-1206634" y="1206668"/>
            <a:ext cx="3429002" cy="101566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000" dirty="0"/>
              <a:t>Paul </a:t>
            </a:r>
            <a:r>
              <a:rPr lang="es-ES_tradnl" sz="2000" dirty="0" err="1" smtClean="0"/>
              <a:t>Ricoeur</a:t>
            </a:r>
            <a:endParaRPr lang="es-ES_tradnl" sz="2000" dirty="0" smtClean="0"/>
          </a:p>
          <a:p>
            <a:pPr algn="ctr"/>
            <a:r>
              <a:rPr lang="es-ES_tradnl" sz="2000" dirty="0" smtClean="0"/>
              <a:t>  (1913-2005)</a:t>
            </a:r>
          </a:p>
          <a:p>
            <a:pPr algn="ctr"/>
            <a:r>
              <a:rPr lang="es-ES_tradnl" sz="2000" dirty="0" smtClean="0"/>
              <a:t> Filósofo </a:t>
            </a:r>
            <a:r>
              <a:rPr lang="es-ES_tradnl" sz="2000" dirty="0" err="1" smtClean="0"/>
              <a:t>frances</a:t>
            </a:r>
            <a:endParaRPr lang="es-ES" sz="2200" dirty="0"/>
          </a:p>
        </p:txBody>
      </p:sp>
      <p:sp>
        <p:nvSpPr>
          <p:cNvPr id="9" name="Rectángulo 8"/>
          <p:cNvSpPr/>
          <p:nvPr/>
        </p:nvSpPr>
        <p:spPr>
          <a:xfrm>
            <a:off x="173164" y="3724222"/>
            <a:ext cx="8797672" cy="3046988"/>
          </a:xfrm>
          <a:prstGeom prst="rect">
            <a:avLst/>
          </a:prstGeom>
        </p:spPr>
        <p:txBody>
          <a:bodyPr wrap="square">
            <a:spAutoFit/>
          </a:bodyPr>
          <a:lstStyle/>
          <a:p>
            <a:r>
              <a:rPr lang="es-ES_tradnl" sz="2400" dirty="0"/>
              <a:t>El texto ahora se encuentra desligado del emisor, y es una realidad metamorfoseada en la cual el lector, al tomar la obra, se introduce. </a:t>
            </a:r>
          </a:p>
          <a:p>
            <a:r>
              <a:rPr lang="es-ES_tradnl" sz="2400" dirty="0"/>
              <a:t>Para </a:t>
            </a:r>
            <a:r>
              <a:rPr lang="es-ES_tradnl" sz="2400" dirty="0" err="1"/>
              <a:t>Ricoeur</a:t>
            </a:r>
            <a:r>
              <a:rPr lang="es-ES_tradnl" sz="2400" dirty="0"/>
              <a:t> interpretar es extraer el ser-en-el-mundo que se halla en el texto. </a:t>
            </a:r>
            <a:endParaRPr lang="es-ES_tradnl" sz="2400" dirty="0" smtClean="0"/>
          </a:p>
          <a:p>
            <a:endParaRPr lang="es-ES_tradnl" sz="2400" dirty="0"/>
          </a:p>
          <a:p>
            <a:r>
              <a:rPr lang="es-ES_tradnl" sz="2400" dirty="0" smtClean="0"/>
              <a:t>De </a:t>
            </a:r>
            <a:r>
              <a:rPr lang="es-ES_tradnl" sz="2400" dirty="0"/>
              <a:t>esta manera se propone estudiar el problema de la «apropiación del texto», es decir, de la aplicación del significado del texto . </a:t>
            </a:r>
            <a:r>
              <a:rPr lang="es-ES_tradnl" sz="2400" dirty="0" smtClean="0"/>
              <a:t>El </a:t>
            </a:r>
            <a:r>
              <a:rPr lang="es-ES_tradnl" sz="2400" dirty="0"/>
              <a:t>objetivo de la hermenéutica es recuperar y restaurar el significado. </a:t>
            </a:r>
          </a:p>
        </p:txBody>
      </p:sp>
      <p:pic>
        <p:nvPicPr>
          <p:cNvPr id="2" name="Imagen 1"/>
          <p:cNvPicPr>
            <a:picLocks noChangeAspect="1"/>
          </p:cNvPicPr>
          <p:nvPr/>
        </p:nvPicPr>
        <p:blipFill>
          <a:blip r:embed="rId2"/>
          <a:stretch>
            <a:fillRect/>
          </a:stretch>
        </p:blipFill>
        <p:spPr>
          <a:xfrm>
            <a:off x="1043304" y="0"/>
            <a:ext cx="2674620" cy="3429000"/>
          </a:xfrm>
          <a:prstGeom prst="rect">
            <a:avLst/>
          </a:prstGeom>
        </p:spPr>
      </p:pic>
    </p:spTree>
    <p:extLst>
      <p:ext uri="{BB962C8B-B14F-4D97-AF65-F5344CB8AC3E}">
        <p14:creationId xmlns:p14="http://schemas.microsoft.com/office/powerpoint/2010/main" val="1245618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5197" b="6450"/>
          <a:stretch/>
        </p:blipFill>
        <p:spPr>
          <a:xfrm>
            <a:off x="1804118" y="-1"/>
            <a:ext cx="7339882" cy="4580019"/>
          </a:xfrm>
          <a:prstGeom prst="rect">
            <a:avLst/>
          </a:prstGeom>
        </p:spPr>
      </p:pic>
      <p:sp>
        <p:nvSpPr>
          <p:cNvPr id="9" name="Rectángulo 8"/>
          <p:cNvSpPr/>
          <p:nvPr/>
        </p:nvSpPr>
        <p:spPr>
          <a:xfrm>
            <a:off x="0" y="4395788"/>
            <a:ext cx="9114971" cy="2462212"/>
          </a:xfrm>
          <a:prstGeom prst="rect">
            <a:avLst/>
          </a:prstGeom>
        </p:spPr>
        <p:txBody>
          <a:bodyPr wrap="square">
            <a:spAutoFit/>
          </a:bodyPr>
          <a:lstStyle/>
          <a:p>
            <a:r>
              <a:rPr lang="es-ES_tradnl" sz="2200" dirty="0"/>
              <a:t>"Para la filosofía pluralista, el mundo consta al menos de tres submundos ontológicamente distintos: el primero, el mundo físico o de los estados físicos; el segundo es el mental o de los estados mentales; el tercero es el de los inteligibles o de las ideas en sentido objetivo, el mundo de los objetos de pensamiento posibles: el mundo de las teorías en sí mismas y sus relaciones lógicas, de los argumentos y de las situaciones problemáticas tomadas en sí mismas.” </a:t>
            </a:r>
          </a:p>
        </p:txBody>
      </p:sp>
      <p:pic>
        <p:nvPicPr>
          <p:cNvPr id="4" name="Imagen 3"/>
          <p:cNvPicPr>
            <a:picLocks noChangeAspect="1"/>
          </p:cNvPicPr>
          <p:nvPr/>
        </p:nvPicPr>
        <p:blipFill>
          <a:blip r:embed="rId3"/>
          <a:stretch>
            <a:fillRect/>
          </a:stretch>
        </p:blipFill>
        <p:spPr>
          <a:xfrm>
            <a:off x="0" y="-1"/>
            <a:ext cx="1812535" cy="2662600"/>
          </a:xfrm>
          <a:prstGeom prst="rect">
            <a:avLst/>
          </a:prstGeom>
        </p:spPr>
      </p:pic>
      <p:sp>
        <p:nvSpPr>
          <p:cNvPr id="8" name="Rectángulo 7"/>
          <p:cNvSpPr/>
          <p:nvPr/>
        </p:nvSpPr>
        <p:spPr>
          <a:xfrm rot="10800000" flipV="1">
            <a:off x="-1" y="2555470"/>
            <a:ext cx="1812535" cy="132343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000" dirty="0" smtClean="0"/>
              <a:t>Karl Popper (1902-1993)</a:t>
            </a:r>
          </a:p>
          <a:p>
            <a:pPr algn="ctr"/>
            <a:r>
              <a:rPr lang="es-ES_tradnl" sz="2000" dirty="0" smtClean="0"/>
              <a:t>Filósofo austríaco</a:t>
            </a:r>
            <a:endParaRPr lang="es-ES" sz="2200" dirty="0"/>
          </a:p>
        </p:txBody>
      </p:sp>
    </p:spTree>
    <p:extLst>
      <p:ext uri="{BB962C8B-B14F-4D97-AF65-F5344CB8AC3E}">
        <p14:creationId xmlns:p14="http://schemas.microsoft.com/office/powerpoint/2010/main" val="209500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707887" y="4252874"/>
            <a:ext cx="7580717" cy="1785104"/>
          </a:xfrm>
          <a:prstGeom prst="rect">
            <a:avLst/>
          </a:prstGeom>
        </p:spPr>
        <p:txBody>
          <a:bodyPr wrap="square">
            <a:spAutoFit/>
          </a:bodyPr>
          <a:lstStyle/>
          <a:p>
            <a:r>
              <a:rPr lang="es-ES_tradnl" sz="2200" dirty="0" smtClean="0"/>
              <a:t>Estas </a:t>
            </a:r>
            <a:r>
              <a:rPr lang="es-ES_tradnl" sz="2200" dirty="0"/>
              <a:t>interpretaciones no sólo versan sobre el primer mundo, como hacen las ciencias naturales, sino que son capaces de interrogarse sobre el segundo mundo, sobre el sujeto cognoscente, y sobre el tercer mundo propio, es decir, sobre sí mismas. </a:t>
            </a:r>
          </a:p>
        </p:txBody>
      </p:sp>
      <p:pic>
        <p:nvPicPr>
          <p:cNvPr id="4" name="Imagen 3"/>
          <p:cNvPicPr>
            <a:picLocks noChangeAspect="1"/>
          </p:cNvPicPr>
          <p:nvPr/>
        </p:nvPicPr>
        <p:blipFill>
          <a:blip r:embed="rId2"/>
          <a:stretch>
            <a:fillRect/>
          </a:stretch>
        </p:blipFill>
        <p:spPr>
          <a:xfrm>
            <a:off x="707887" y="-1"/>
            <a:ext cx="2255135" cy="3312776"/>
          </a:xfrm>
          <a:prstGeom prst="rect">
            <a:avLst/>
          </a:prstGeom>
        </p:spPr>
      </p:pic>
      <p:sp>
        <p:nvSpPr>
          <p:cNvPr id="8" name="Rectángulo 7"/>
          <p:cNvSpPr/>
          <p:nvPr/>
        </p:nvSpPr>
        <p:spPr>
          <a:xfrm rot="5400000" flipV="1">
            <a:off x="-1314693" y="1290198"/>
            <a:ext cx="3337273" cy="70788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000" dirty="0" smtClean="0"/>
              <a:t>Karl Popper (1902-1993)</a:t>
            </a:r>
          </a:p>
          <a:p>
            <a:pPr algn="ctr"/>
            <a:r>
              <a:rPr lang="es-ES_tradnl" sz="2000" dirty="0" smtClean="0"/>
              <a:t>Filósofo austríaco</a:t>
            </a:r>
            <a:endParaRPr lang="es-ES" sz="2200" dirty="0"/>
          </a:p>
        </p:txBody>
      </p:sp>
      <p:sp>
        <p:nvSpPr>
          <p:cNvPr id="6" name="Rectángulo 5"/>
          <p:cNvSpPr/>
          <p:nvPr/>
        </p:nvSpPr>
        <p:spPr>
          <a:xfrm>
            <a:off x="3444032" y="-1"/>
            <a:ext cx="5387312" cy="4154983"/>
          </a:xfrm>
          <a:prstGeom prst="rect">
            <a:avLst/>
          </a:prstGeom>
        </p:spPr>
        <p:txBody>
          <a:bodyPr wrap="square">
            <a:spAutoFit/>
          </a:bodyPr>
          <a:lstStyle/>
          <a:p>
            <a:r>
              <a:rPr lang="es-ES_tradnl" sz="2200" dirty="0"/>
              <a:t>En este sentido, Popper concibe el acto de comprensión de una obra o un fenómeno como proceso subjetivo que da como resultado un producto objetivo susceptible de ser analizado y criticado por otros sujetos, es decir, interpretable</a:t>
            </a:r>
            <a:r>
              <a:rPr lang="es-ES_tradnl" sz="2200" dirty="0" smtClean="0"/>
              <a:t>.</a:t>
            </a:r>
          </a:p>
          <a:p>
            <a:endParaRPr lang="es-ES_tradnl" sz="2200" dirty="0"/>
          </a:p>
          <a:p>
            <a:r>
              <a:rPr lang="es-ES_tradnl" sz="2200" dirty="0" smtClean="0"/>
              <a:t>Popper </a:t>
            </a:r>
            <a:r>
              <a:rPr lang="es-ES_tradnl" sz="2200" dirty="0"/>
              <a:t>considera a estas interpretaciones como teorías o ideas que forman parte constituyente del tercer mundo inteligible y que llegan, por tanto, a ser independientes del sujeto que las produce. </a:t>
            </a:r>
          </a:p>
        </p:txBody>
      </p:sp>
    </p:spTree>
    <p:extLst>
      <p:ext uri="{BB962C8B-B14F-4D97-AF65-F5344CB8AC3E}">
        <p14:creationId xmlns:p14="http://schemas.microsoft.com/office/powerpoint/2010/main" val="1700390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25400"/>
            <a:ext cx="9144000" cy="6782637"/>
          </a:xfrm>
          <a:prstGeom prst="rect">
            <a:avLst/>
          </a:prstGeom>
        </p:spPr>
      </p:pic>
    </p:spTree>
    <p:extLst>
      <p:ext uri="{BB962C8B-B14F-4D97-AF65-F5344CB8AC3E}">
        <p14:creationId xmlns:p14="http://schemas.microsoft.com/office/powerpoint/2010/main" val="1511534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4714" y="5380672"/>
            <a:ext cx="8899286" cy="1477328"/>
          </a:xfrm>
          <a:prstGeom prst="rect">
            <a:avLst/>
          </a:prstGeom>
        </p:spPr>
        <p:txBody>
          <a:bodyPr wrap="square">
            <a:spAutoFit/>
          </a:bodyPr>
          <a:lstStyle/>
          <a:p>
            <a:r>
              <a:rPr lang="es-ES_tradnl" dirty="0" smtClean="0"/>
              <a:t>Una imagen puede asumir un modo epistémico en tanto informa visualmente.</a:t>
            </a:r>
          </a:p>
          <a:p>
            <a:endParaRPr lang="es-ES_tradnl" dirty="0" smtClean="0"/>
          </a:p>
          <a:p>
            <a:r>
              <a:rPr lang="es-ES_tradnl" dirty="0" smtClean="0"/>
              <a:t>Y como tal es pasible de ser COMPRENDIDA E INTERPRETADA es decir integra el campo de la HERMENEUTICA</a:t>
            </a:r>
          </a:p>
          <a:p>
            <a:endParaRPr lang="es-ES_tradnl" dirty="0" smtClean="0"/>
          </a:p>
        </p:txBody>
      </p:sp>
      <p:pic>
        <p:nvPicPr>
          <p:cNvPr id="5" name="Imagen 4"/>
          <p:cNvPicPr>
            <a:picLocks noChangeAspect="1"/>
          </p:cNvPicPr>
          <p:nvPr/>
        </p:nvPicPr>
        <p:blipFill>
          <a:blip r:embed="rId2"/>
          <a:stretch>
            <a:fillRect/>
          </a:stretch>
        </p:blipFill>
        <p:spPr>
          <a:xfrm>
            <a:off x="0" y="-20232"/>
            <a:ext cx="6825787" cy="5400904"/>
          </a:xfrm>
          <a:prstGeom prst="rect">
            <a:avLst/>
          </a:prstGeom>
        </p:spPr>
      </p:pic>
      <p:sp>
        <p:nvSpPr>
          <p:cNvPr id="7" name="Rectángulo 6"/>
          <p:cNvSpPr/>
          <p:nvPr/>
        </p:nvSpPr>
        <p:spPr>
          <a:xfrm rot="10800000" flipV="1">
            <a:off x="6825787" y="400105"/>
            <a:ext cx="1812535" cy="101566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000" dirty="0" smtClean="0"/>
              <a:t>Paul </a:t>
            </a:r>
            <a:r>
              <a:rPr lang="es-ES_tradnl" sz="2000" dirty="0" err="1" smtClean="0"/>
              <a:t>Cezzane</a:t>
            </a:r>
            <a:r>
              <a:rPr lang="es-ES_tradnl" sz="2000" dirty="0" smtClean="0"/>
              <a:t>. Naturaleza muerta</a:t>
            </a:r>
            <a:endParaRPr lang="es-ES" sz="2200" dirty="0"/>
          </a:p>
        </p:txBody>
      </p:sp>
    </p:spTree>
    <p:extLst>
      <p:ext uri="{BB962C8B-B14F-4D97-AF65-F5344CB8AC3E}">
        <p14:creationId xmlns:p14="http://schemas.microsoft.com/office/powerpoint/2010/main" val="165801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8606" y="4426068"/>
            <a:ext cx="8581218" cy="2308324"/>
          </a:xfrm>
          <a:prstGeom prst="rect">
            <a:avLst/>
          </a:prstGeom>
        </p:spPr>
        <p:txBody>
          <a:bodyPr wrap="square">
            <a:spAutoFit/>
          </a:bodyPr>
          <a:lstStyle/>
          <a:p>
            <a:r>
              <a:rPr lang="es-ES_tradnl" dirty="0" smtClean="0"/>
              <a:t>RUDOLPH </a:t>
            </a:r>
            <a:r>
              <a:rPr lang="es-ES_tradnl" dirty="0"/>
              <a:t>ARNHEIM señaló que la imagen tiene tres tipos de valor:</a:t>
            </a:r>
          </a:p>
          <a:p>
            <a:endParaRPr lang="es-ES_tradnl" dirty="0"/>
          </a:p>
          <a:p>
            <a:pPr marL="285750" indent="-285750">
              <a:buFont typeface="Arial"/>
              <a:buChar char="•"/>
            </a:pPr>
            <a:r>
              <a:rPr lang="es-ES_tradnl" dirty="0"/>
              <a:t>un valor representacional ("de un nivel de abstracción inferior al de las imágenes mismas”)</a:t>
            </a:r>
          </a:p>
          <a:p>
            <a:pPr marL="285750" indent="-285750">
              <a:buFont typeface="Arial"/>
              <a:buChar char="•"/>
            </a:pPr>
            <a:endParaRPr lang="es-ES_tradnl" dirty="0"/>
          </a:p>
          <a:p>
            <a:pPr marL="285750" indent="-285750">
              <a:buFont typeface="Arial"/>
              <a:buChar char="•"/>
            </a:pPr>
            <a:r>
              <a:rPr lang="es-ES_tradnl" dirty="0"/>
              <a:t>un valor simbólico "de un valor de abstracción superior al de las imágenes mismas”</a:t>
            </a:r>
          </a:p>
          <a:p>
            <a:pPr marL="285750" indent="-285750">
              <a:buFont typeface="Arial"/>
              <a:buChar char="•"/>
            </a:pPr>
            <a:endParaRPr lang="es-ES_tradnl" dirty="0"/>
          </a:p>
          <a:p>
            <a:pPr marL="285750" indent="-285750">
              <a:buFont typeface="Arial"/>
              <a:buChar char="•"/>
            </a:pPr>
            <a:r>
              <a:rPr lang="es-ES_tradnl" dirty="0"/>
              <a:t>un valor de signo (tal como ocurre con las señales de tránsito</a:t>
            </a:r>
            <a:r>
              <a:rPr lang="es-ES_tradnl" dirty="0" smtClean="0"/>
              <a:t>)</a:t>
            </a:r>
            <a:endParaRPr lang="es-ES" dirty="0"/>
          </a:p>
        </p:txBody>
      </p:sp>
      <p:pic>
        <p:nvPicPr>
          <p:cNvPr id="4" name="Imagen 3"/>
          <p:cNvPicPr>
            <a:picLocks noChangeAspect="1"/>
          </p:cNvPicPr>
          <p:nvPr/>
        </p:nvPicPr>
        <p:blipFill>
          <a:blip r:embed="rId2"/>
          <a:stretch>
            <a:fillRect/>
          </a:stretch>
        </p:blipFill>
        <p:spPr>
          <a:xfrm>
            <a:off x="0" y="0"/>
            <a:ext cx="7753880" cy="4482712"/>
          </a:xfrm>
          <a:prstGeom prst="rect">
            <a:avLst/>
          </a:prstGeom>
        </p:spPr>
      </p:pic>
      <p:sp>
        <p:nvSpPr>
          <p:cNvPr id="6" name="Rectángulo 5"/>
          <p:cNvSpPr/>
          <p:nvPr/>
        </p:nvSpPr>
        <p:spPr>
          <a:xfrm rot="10800000" flipV="1">
            <a:off x="7753880" y="482233"/>
            <a:ext cx="1323776" cy="132343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000" dirty="0" smtClean="0"/>
              <a:t>Edward Hopper. </a:t>
            </a:r>
          </a:p>
          <a:p>
            <a:pPr algn="ctr"/>
            <a:r>
              <a:rPr lang="es-ES_tradnl" sz="2000" dirty="0" smtClean="0"/>
              <a:t>Sol de la mañana</a:t>
            </a:r>
            <a:endParaRPr lang="es-ES" sz="2200" dirty="0"/>
          </a:p>
        </p:txBody>
      </p:sp>
    </p:spTree>
    <p:extLst>
      <p:ext uri="{BB962C8B-B14F-4D97-AF65-F5344CB8AC3E}">
        <p14:creationId xmlns:p14="http://schemas.microsoft.com/office/powerpoint/2010/main" val="867972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8606" y="4426068"/>
            <a:ext cx="8581218" cy="2462212"/>
          </a:xfrm>
          <a:prstGeom prst="rect">
            <a:avLst/>
          </a:prstGeom>
        </p:spPr>
        <p:txBody>
          <a:bodyPr wrap="square">
            <a:spAutoFit/>
          </a:bodyPr>
          <a:lstStyle/>
          <a:p>
            <a:r>
              <a:rPr lang="es-ES_tradnl" sz="2200" dirty="0">
                <a:latin typeface="Calibri"/>
                <a:ea typeface="ＭＳ 明朝"/>
                <a:cs typeface="Calibri"/>
              </a:rPr>
              <a:t>En el caso del valor representacional, el espectador puede reconocer </a:t>
            </a:r>
            <a:r>
              <a:rPr lang="es-ES_tradnl" sz="2200" dirty="0" smtClean="0">
                <a:latin typeface="Calibri"/>
                <a:ea typeface="ＭＳ 明朝"/>
                <a:cs typeface="Calibri"/>
              </a:rPr>
              <a:t>la </a:t>
            </a:r>
            <a:r>
              <a:rPr lang="es-ES_tradnl" sz="2200" dirty="0">
                <a:latin typeface="Calibri"/>
                <a:ea typeface="ＭＳ 明朝"/>
                <a:cs typeface="Calibri"/>
              </a:rPr>
              <a:t>situación o cosa representada en la imagen. Aquí se plantea una abstracción de bajo nivel ya que la imagen posee, justamente, </a:t>
            </a:r>
            <a:r>
              <a:rPr lang="es-ES_tradnl" sz="2200" dirty="0" smtClean="0">
                <a:latin typeface="Calibri"/>
                <a:ea typeface="ＭＳ 明朝"/>
                <a:cs typeface="Calibri"/>
              </a:rPr>
              <a:t>los </a:t>
            </a:r>
            <a:r>
              <a:rPr lang="es-ES_tradnl" sz="2200" dirty="0">
                <a:latin typeface="Calibri"/>
                <a:ea typeface="ＭＳ 明朝"/>
                <a:cs typeface="Calibri"/>
              </a:rPr>
              <a:t>indicios que la aúnan con el objeto que representa. En cambio, el valor simbólico de la imagen alude a un grado de abstracción mucho mayor y requiere cierta convención social, </a:t>
            </a:r>
            <a:r>
              <a:rPr lang="es-ES_tradnl" sz="2200">
                <a:latin typeface="Calibri"/>
                <a:ea typeface="ＭＳ 明朝"/>
                <a:cs typeface="Calibri"/>
              </a:rPr>
              <a:t>gracias </a:t>
            </a:r>
            <a:r>
              <a:rPr lang="es-ES_tradnl" sz="2200" smtClean="0">
                <a:latin typeface="Calibri"/>
                <a:ea typeface="ＭＳ 明朝"/>
                <a:cs typeface="Calibri"/>
              </a:rPr>
              <a:t>a la </a:t>
            </a:r>
            <a:r>
              <a:rPr lang="es-ES_tradnl" sz="2200" dirty="0">
                <a:latin typeface="Calibri"/>
                <a:ea typeface="ＭＳ 明朝"/>
                <a:cs typeface="Calibri"/>
              </a:rPr>
              <a:t>cual, el espectador puede asociar imagen simbólica y suceso u objeto. </a:t>
            </a:r>
            <a:endParaRPr lang="es-ES_tradnl" sz="2200" dirty="0">
              <a:latin typeface="Calibri"/>
              <a:cs typeface="Calibri"/>
            </a:endParaRPr>
          </a:p>
        </p:txBody>
      </p:sp>
      <p:sp>
        <p:nvSpPr>
          <p:cNvPr id="6" name="Rectángulo 5"/>
          <p:cNvSpPr/>
          <p:nvPr/>
        </p:nvSpPr>
        <p:spPr>
          <a:xfrm rot="10800000" flipV="1">
            <a:off x="7753880" y="328345"/>
            <a:ext cx="1323776" cy="163121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2000" dirty="0" smtClean="0"/>
              <a:t>Edward Hopper. </a:t>
            </a:r>
          </a:p>
          <a:p>
            <a:pPr algn="ctr"/>
            <a:r>
              <a:rPr lang="es-ES_tradnl" sz="2000" dirty="0" smtClean="0"/>
              <a:t>Habitación en New York</a:t>
            </a:r>
            <a:endParaRPr lang="es-ES" sz="2200" dirty="0"/>
          </a:p>
        </p:txBody>
      </p:sp>
      <p:pic>
        <p:nvPicPr>
          <p:cNvPr id="5" name="Imagen 4"/>
          <p:cNvPicPr>
            <a:picLocks noChangeAspect="1"/>
          </p:cNvPicPr>
          <p:nvPr/>
        </p:nvPicPr>
        <p:blipFill>
          <a:blip r:embed="rId2"/>
          <a:stretch>
            <a:fillRect/>
          </a:stretch>
        </p:blipFill>
        <p:spPr>
          <a:xfrm>
            <a:off x="0" y="-1"/>
            <a:ext cx="7753880" cy="4361557"/>
          </a:xfrm>
          <a:prstGeom prst="rect">
            <a:avLst/>
          </a:prstGeom>
        </p:spPr>
      </p:pic>
    </p:spTree>
    <p:extLst>
      <p:ext uri="{BB962C8B-B14F-4D97-AF65-F5344CB8AC3E}">
        <p14:creationId xmlns:p14="http://schemas.microsoft.com/office/powerpoint/2010/main" val="28295089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ángulo 4"/>
          <p:cNvSpPr/>
          <p:nvPr/>
        </p:nvSpPr>
        <p:spPr>
          <a:xfrm rot="10800000" flipV="1">
            <a:off x="3482512" y="5957706"/>
            <a:ext cx="2847580" cy="58477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_tradnl" sz="1600" dirty="0" smtClean="0"/>
              <a:t>Edward Hopper. </a:t>
            </a:r>
          </a:p>
          <a:p>
            <a:pPr algn="ctr"/>
            <a:r>
              <a:rPr lang="es-ES_tradnl" sz="1600" dirty="0" smtClean="0"/>
              <a:t>Halcones de la noche. 1942.</a:t>
            </a:r>
            <a:endParaRPr lang="es-ES" sz="1600" dirty="0"/>
          </a:p>
        </p:txBody>
      </p:sp>
      <p:pic>
        <p:nvPicPr>
          <p:cNvPr id="10" name="Imagen 9"/>
          <p:cNvPicPr>
            <a:picLocks noChangeAspect="1"/>
          </p:cNvPicPr>
          <p:nvPr/>
        </p:nvPicPr>
        <p:blipFill>
          <a:blip r:embed="rId2"/>
          <a:stretch>
            <a:fillRect/>
          </a:stretch>
        </p:blipFill>
        <p:spPr>
          <a:xfrm>
            <a:off x="0" y="696174"/>
            <a:ext cx="9144000" cy="4991695"/>
          </a:xfrm>
          <a:prstGeom prst="rect">
            <a:avLst/>
          </a:prstGeom>
        </p:spPr>
      </p:pic>
    </p:spTree>
    <p:extLst>
      <p:ext uri="{BB962C8B-B14F-4D97-AF65-F5344CB8AC3E}">
        <p14:creationId xmlns:p14="http://schemas.microsoft.com/office/powerpoint/2010/main" val="1547025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318000" y="117694"/>
            <a:ext cx="4826000" cy="6740306"/>
          </a:xfrm>
          <a:prstGeom prst="rect">
            <a:avLst/>
          </a:prstGeom>
          <a:noFill/>
        </p:spPr>
        <p:txBody>
          <a:bodyPr wrap="square" rtlCol="0">
            <a:spAutoFit/>
          </a:bodyPr>
          <a:lstStyle/>
          <a:p>
            <a:r>
              <a:rPr lang="es-ES_tradnl" sz="2400" dirty="0" smtClean="0">
                <a:latin typeface="Lithos Pro Regular"/>
                <a:cs typeface="Lithos Pro Regular"/>
              </a:rPr>
              <a:t>Hermes</a:t>
            </a:r>
            <a:r>
              <a:rPr lang="es-ES" sz="2400" dirty="0" smtClean="0">
                <a:latin typeface="Lithos Pro Regular"/>
                <a:cs typeface="Lithos Pro Regular"/>
              </a:rPr>
              <a:t>… </a:t>
            </a:r>
            <a:r>
              <a:rPr lang="es-ES" sz="2400" dirty="0" err="1" smtClean="0">
                <a:latin typeface="Lithos Pro Regular"/>
                <a:cs typeface="Lithos Pro Regular"/>
              </a:rPr>
              <a:t>hermeneutica</a:t>
            </a:r>
            <a:endParaRPr lang="es-ES_tradnl" sz="2400" dirty="0" smtClean="0">
              <a:latin typeface="Lithos Pro Regular"/>
              <a:cs typeface="Lithos Pro Regular"/>
            </a:endParaRPr>
          </a:p>
          <a:p>
            <a:endParaRPr lang="es-ES_tradnl" sz="2400" dirty="0">
              <a:latin typeface="Lithos Pro Regular"/>
              <a:cs typeface="Lithos Pro Regular"/>
            </a:endParaRPr>
          </a:p>
          <a:p>
            <a:r>
              <a:rPr lang="es-ES_tradnl" sz="2400" dirty="0" smtClean="0"/>
              <a:t>Los </a:t>
            </a:r>
            <a:r>
              <a:rPr lang="es-ES_tradnl" sz="2400" dirty="0"/>
              <a:t>múltiples </a:t>
            </a:r>
            <a:r>
              <a:rPr lang="es-ES_tradnl" sz="2400" dirty="0" smtClean="0"/>
              <a:t>aspectos </a:t>
            </a:r>
            <a:r>
              <a:rPr lang="es-ES_tradnl" sz="2400" dirty="0"/>
              <a:t>de Hermes </a:t>
            </a:r>
            <a:r>
              <a:rPr lang="es-ES_tradnl" sz="2400" dirty="0" smtClean="0"/>
              <a:t>tienen </a:t>
            </a:r>
            <a:r>
              <a:rPr lang="es-ES_tradnl" sz="2400" dirty="0"/>
              <a:t>un denominador común </a:t>
            </a:r>
            <a:r>
              <a:rPr lang="es-ES_tradnl" sz="2400" dirty="0" smtClean="0"/>
              <a:t>: su </a:t>
            </a:r>
            <a:r>
              <a:rPr lang="es-ES_tradnl" sz="2400" dirty="0"/>
              <a:t>función de guía y </a:t>
            </a:r>
            <a:r>
              <a:rPr lang="es-ES_tradnl" sz="2400" dirty="0" smtClean="0"/>
              <a:t>el </a:t>
            </a:r>
            <a:r>
              <a:rPr lang="es-ES_tradnl" sz="2400" dirty="0"/>
              <a:t>dominio del lenguaje y de la interpretación, relacionada no sólo con la hermenéutica (el arte de descifrar textos), sino también con la habilidad para el engaño. Por eso, Platón afirma en </a:t>
            </a:r>
            <a:r>
              <a:rPr lang="es-ES_tradnl" sz="2400" dirty="0" err="1"/>
              <a:t>Cratilo</a:t>
            </a:r>
            <a:r>
              <a:rPr lang="es-ES_tradnl" sz="2400" dirty="0"/>
              <a:t>: «</a:t>
            </a:r>
            <a:r>
              <a:rPr lang="es-ES_tradnl" sz="2400" i="1" dirty="0"/>
              <a:t>El nombre de Hermes se asocia con la palabra, con el discurso; él es intérprete y mensajero, aquel que roba con destreza, que engaña con discursos, que negocia en los mercados; en resumen, el maestro de todas las actividades basadas en la palabra».</a:t>
            </a:r>
            <a:endParaRPr lang="es-ES" sz="2400" i="1" dirty="0"/>
          </a:p>
        </p:txBody>
      </p:sp>
      <p:pic>
        <p:nvPicPr>
          <p:cNvPr id="5" name="Imagen 4"/>
          <p:cNvPicPr>
            <a:picLocks noChangeAspect="1"/>
          </p:cNvPicPr>
          <p:nvPr/>
        </p:nvPicPr>
        <p:blipFill>
          <a:blip r:embed="rId2"/>
          <a:stretch>
            <a:fillRect/>
          </a:stretch>
        </p:blipFill>
        <p:spPr>
          <a:xfrm>
            <a:off x="0" y="0"/>
            <a:ext cx="4318000" cy="6769100"/>
          </a:xfrm>
          <a:prstGeom prst="rect">
            <a:avLst/>
          </a:prstGeom>
        </p:spPr>
      </p:pic>
    </p:spTree>
    <p:extLst>
      <p:ext uri="{BB962C8B-B14F-4D97-AF65-F5344CB8AC3E}">
        <p14:creationId xmlns:p14="http://schemas.microsoft.com/office/powerpoint/2010/main" val="3735506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92907" y="117694"/>
            <a:ext cx="4951093" cy="6740306"/>
          </a:xfrm>
          <a:prstGeom prst="rect">
            <a:avLst/>
          </a:prstGeom>
          <a:noFill/>
        </p:spPr>
        <p:txBody>
          <a:bodyPr wrap="square" rtlCol="0">
            <a:spAutoFit/>
          </a:bodyPr>
          <a:lstStyle/>
          <a:p>
            <a:r>
              <a:rPr lang="es-ES_tradnl" sz="2400" dirty="0" smtClean="0">
                <a:latin typeface="Lithos Pro Regular"/>
                <a:cs typeface="Lithos Pro Regular"/>
              </a:rPr>
              <a:t>Hermes</a:t>
            </a:r>
            <a:r>
              <a:rPr lang="es-ES" sz="2400" dirty="0" smtClean="0">
                <a:latin typeface="Lithos Pro Regular"/>
                <a:cs typeface="Lithos Pro Regular"/>
              </a:rPr>
              <a:t>… </a:t>
            </a:r>
            <a:r>
              <a:rPr lang="es-ES" sz="2400" dirty="0" err="1" smtClean="0">
                <a:latin typeface="Lithos Pro Regular"/>
                <a:cs typeface="Lithos Pro Regular"/>
              </a:rPr>
              <a:t>Thot</a:t>
            </a:r>
            <a:endParaRPr lang="es-ES_tradnl" sz="2400" dirty="0" smtClean="0">
              <a:latin typeface="Lithos Pro Regular"/>
              <a:cs typeface="Lithos Pro Regular"/>
            </a:endParaRPr>
          </a:p>
          <a:p>
            <a:endParaRPr lang="es-ES_tradnl" sz="2400" dirty="0">
              <a:latin typeface="Lithos Pro Regular"/>
              <a:cs typeface="Lithos Pro Regular"/>
            </a:endParaRPr>
          </a:p>
          <a:p>
            <a:r>
              <a:rPr lang="es-ES_tradnl" sz="2400" dirty="0"/>
              <a:t>El nombre de Hermes fue asignado por los griegos al egipcio </a:t>
            </a:r>
            <a:r>
              <a:rPr lang="es-ES_tradnl" sz="2400" dirty="0" err="1"/>
              <a:t>Thot</a:t>
            </a:r>
            <a:r>
              <a:rPr lang="es-ES_tradnl" sz="2400" dirty="0"/>
              <a:t>, el divino escriba de los dioses, mago y depositario de la sabiduría arcana, que ayudó a Isis a resucitar a Osiris</a:t>
            </a:r>
            <a:r>
              <a:rPr lang="es-ES_tradnl" sz="2400" dirty="0" smtClean="0"/>
              <a:t>.</a:t>
            </a:r>
          </a:p>
          <a:p>
            <a:endParaRPr lang="es-ES_tradnl" sz="2400" dirty="0"/>
          </a:p>
          <a:p>
            <a:r>
              <a:rPr lang="es-ES_tradnl" sz="2400" dirty="0"/>
              <a:t>Cicerón sostiene que existieron cinco Mercurios y que el último de ellos, desterrado al país del Nilo después de haber matado a Argos, </a:t>
            </a:r>
            <a:r>
              <a:rPr lang="es-ES_tradnl" sz="2400" i="1" dirty="0"/>
              <a:t>«dio a los egipcios leyes y letras» </a:t>
            </a:r>
            <a:r>
              <a:rPr lang="es-ES_tradnl" sz="2400" dirty="0"/>
              <a:t>y tomó el nombre de </a:t>
            </a:r>
            <a:r>
              <a:rPr lang="es-ES_tradnl" sz="2400" dirty="0" err="1"/>
              <a:t>Thot</a:t>
            </a:r>
            <a:r>
              <a:rPr lang="es-ES_tradnl" sz="2400" dirty="0"/>
              <a:t>. </a:t>
            </a:r>
            <a:endParaRPr lang="es-ES_tradnl" sz="2400" dirty="0" smtClean="0"/>
          </a:p>
          <a:p>
            <a:endParaRPr lang="es-ES_tradnl" sz="2400" dirty="0" smtClean="0"/>
          </a:p>
          <a:p>
            <a:r>
              <a:rPr lang="es-ES_tradnl" sz="2400" dirty="0" smtClean="0"/>
              <a:t>La </a:t>
            </a:r>
            <a:r>
              <a:rPr lang="es-ES_tradnl" sz="2400" dirty="0"/>
              <a:t>fusión de Hermes con </a:t>
            </a:r>
            <a:r>
              <a:rPr lang="es-ES_tradnl" sz="2400" dirty="0" err="1"/>
              <a:t>Thot</a:t>
            </a:r>
            <a:r>
              <a:rPr lang="es-ES_tradnl" sz="2400" dirty="0"/>
              <a:t> dio a luz la figura de Hermes </a:t>
            </a:r>
            <a:r>
              <a:rPr lang="es-ES_tradnl" sz="2400" dirty="0" err="1"/>
              <a:t>Trimegisto</a:t>
            </a:r>
            <a:r>
              <a:rPr lang="es-ES_tradnl" sz="2400" dirty="0"/>
              <a:t>, el «Tres veces grande</a:t>
            </a:r>
            <a:r>
              <a:rPr lang="es-ES_tradnl" sz="2400" dirty="0" smtClean="0"/>
              <a:t>».</a:t>
            </a:r>
            <a:endParaRPr lang="es-ES" sz="2400" i="1" dirty="0"/>
          </a:p>
        </p:txBody>
      </p:sp>
      <p:pic>
        <p:nvPicPr>
          <p:cNvPr id="5" name="Imagen 4"/>
          <p:cNvPicPr>
            <a:picLocks noChangeAspect="1"/>
          </p:cNvPicPr>
          <p:nvPr/>
        </p:nvPicPr>
        <p:blipFill>
          <a:blip r:embed="rId2"/>
          <a:stretch>
            <a:fillRect/>
          </a:stretch>
        </p:blipFill>
        <p:spPr>
          <a:xfrm>
            <a:off x="0" y="0"/>
            <a:ext cx="4192907" cy="6858000"/>
          </a:xfrm>
          <a:prstGeom prst="rect">
            <a:avLst/>
          </a:prstGeom>
        </p:spPr>
      </p:pic>
    </p:spTree>
    <p:extLst>
      <p:ext uri="{BB962C8B-B14F-4D97-AF65-F5344CB8AC3E}">
        <p14:creationId xmlns:p14="http://schemas.microsoft.com/office/powerpoint/2010/main" val="4137413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308032" y="128725"/>
            <a:ext cx="4657994" cy="6740306"/>
          </a:xfrm>
          <a:prstGeom prst="rect">
            <a:avLst/>
          </a:prstGeom>
          <a:noFill/>
        </p:spPr>
        <p:txBody>
          <a:bodyPr wrap="square" rtlCol="0">
            <a:spAutoFit/>
          </a:bodyPr>
          <a:lstStyle/>
          <a:p>
            <a:r>
              <a:rPr lang="es-ES_tradnl" sz="2400" dirty="0" smtClean="0">
                <a:latin typeface="Lithos Pro Regular"/>
                <a:cs typeface="Lithos Pro Regular"/>
              </a:rPr>
              <a:t>Hermes </a:t>
            </a:r>
            <a:r>
              <a:rPr lang="es-ES_tradnl" sz="2400" dirty="0" err="1" smtClean="0">
                <a:latin typeface="Lithos Pro Regular"/>
                <a:cs typeface="Lithos Pro Regular"/>
              </a:rPr>
              <a:t>Trimesgisto</a:t>
            </a:r>
            <a:endParaRPr lang="es-ES_tradnl" sz="2400" dirty="0" smtClean="0">
              <a:latin typeface="Lithos Pro Regular"/>
              <a:cs typeface="Lithos Pro Regular"/>
            </a:endParaRPr>
          </a:p>
          <a:p>
            <a:endParaRPr lang="es-ES_tradnl" sz="2400" dirty="0"/>
          </a:p>
          <a:p>
            <a:r>
              <a:rPr lang="es-ES_tradnl" sz="2400" dirty="0" smtClean="0"/>
              <a:t>La </a:t>
            </a:r>
            <a:r>
              <a:rPr lang="es-ES_tradnl" sz="2400" dirty="0"/>
              <a:t>identificación-fusión de Hermes con </a:t>
            </a:r>
            <a:r>
              <a:rPr lang="es-ES_tradnl" sz="2400" dirty="0" err="1"/>
              <a:t>Thot</a:t>
            </a:r>
            <a:r>
              <a:rPr lang="es-ES_tradnl" sz="2400" dirty="0"/>
              <a:t>, </a:t>
            </a:r>
            <a:r>
              <a:rPr lang="es-ES_tradnl" sz="2400" dirty="0" smtClean="0"/>
              <a:t>que da paso al </a:t>
            </a:r>
            <a:r>
              <a:rPr lang="es-ES_tradnl" sz="2400" dirty="0"/>
              <a:t>Hermes </a:t>
            </a:r>
            <a:r>
              <a:rPr lang="es-ES_tradnl" sz="2400" dirty="0" err="1"/>
              <a:t>Trimegisto</a:t>
            </a:r>
            <a:r>
              <a:rPr lang="es-ES_tradnl" sz="2400" dirty="0"/>
              <a:t> </a:t>
            </a:r>
            <a:r>
              <a:rPr lang="es-ES_tradnl" sz="2400" dirty="0" smtClean="0"/>
              <a:t>produce una </a:t>
            </a:r>
            <a:r>
              <a:rPr lang="es-ES_tradnl" sz="2400" dirty="0"/>
              <a:t>vasta literatura de astrología, ciencias ocultas y filosofía </a:t>
            </a:r>
            <a:r>
              <a:rPr lang="es-ES_tradnl" sz="2400" dirty="0" smtClean="0"/>
              <a:t>gnóstica. </a:t>
            </a:r>
            <a:r>
              <a:rPr lang="es-ES_tradnl" sz="2400" dirty="0" err="1" smtClean="0"/>
              <a:t>Evemero</a:t>
            </a:r>
            <a:r>
              <a:rPr lang="es-ES_tradnl" sz="2400" dirty="0" smtClean="0"/>
              <a:t> </a:t>
            </a:r>
            <a:r>
              <a:rPr lang="es-ES_tradnl" sz="2400" dirty="0"/>
              <a:t>(siglo III a. C.), </a:t>
            </a:r>
            <a:r>
              <a:rPr lang="es-ES_tradnl" sz="2400" dirty="0" smtClean="0"/>
              <a:t>sostenía que los </a:t>
            </a:r>
            <a:r>
              <a:rPr lang="es-ES_tradnl" sz="2400" dirty="0"/>
              <a:t>personajes mitológicos habían sido seres humanos divinizados después de su </a:t>
            </a:r>
            <a:r>
              <a:rPr lang="es-ES_tradnl" sz="2400" dirty="0" smtClean="0"/>
              <a:t>muerte.</a:t>
            </a:r>
          </a:p>
          <a:p>
            <a:r>
              <a:rPr lang="es-ES_tradnl" sz="2400" dirty="0"/>
              <a:t>Así nació la creencia de que Hermes era un personaje histórico </a:t>
            </a:r>
            <a:r>
              <a:rPr lang="es-ES_tradnl" sz="2400" dirty="0" smtClean="0"/>
              <a:t>real.</a:t>
            </a:r>
          </a:p>
          <a:p>
            <a:r>
              <a:rPr lang="es-ES_tradnl" sz="2400" dirty="0"/>
              <a:t>S</a:t>
            </a:r>
            <a:r>
              <a:rPr lang="es-ES_tradnl" sz="2400" dirty="0" smtClean="0"/>
              <a:t>e </a:t>
            </a:r>
            <a:r>
              <a:rPr lang="es-ES_tradnl" sz="2400" dirty="0"/>
              <a:t>le atribuyeron libros en lengua griega, que serían reagrupados bajo el nombre de Corpus </a:t>
            </a:r>
            <a:r>
              <a:rPr lang="es-ES_tradnl" sz="2400" dirty="0" err="1"/>
              <a:t>Hermeticum</a:t>
            </a:r>
            <a:r>
              <a:rPr lang="es-ES_tradnl" sz="2400" dirty="0"/>
              <a:t> y pondrían los cimientos de la tradición denominada «hermética». </a:t>
            </a:r>
          </a:p>
        </p:txBody>
      </p:sp>
      <p:pic>
        <p:nvPicPr>
          <p:cNvPr id="5" name="Imagen 4"/>
          <p:cNvPicPr>
            <a:picLocks noChangeAspect="1"/>
          </p:cNvPicPr>
          <p:nvPr/>
        </p:nvPicPr>
        <p:blipFill>
          <a:blip r:embed="rId2"/>
          <a:stretch>
            <a:fillRect/>
          </a:stretch>
        </p:blipFill>
        <p:spPr>
          <a:xfrm>
            <a:off x="0" y="0"/>
            <a:ext cx="4172167" cy="6858000"/>
          </a:xfrm>
          <a:prstGeom prst="rect">
            <a:avLst/>
          </a:prstGeom>
        </p:spPr>
      </p:pic>
    </p:spTree>
    <p:extLst>
      <p:ext uri="{BB962C8B-B14F-4D97-AF65-F5344CB8AC3E}">
        <p14:creationId xmlns:p14="http://schemas.microsoft.com/office/powerpoint/2010/main" val="3371728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756650"/>
            <a:ext cx="4942416" cy="4880636"/>
          </a:xfrm>
          <a:prstGeom prst="rect">
            <a:avLst/>
          </a:prstGeom>
        </p:spPr>
      </p:pic>
      <p:sp>
        <p:nvSpPr>
          <p:cNvPr id="4" name="CuadroTexto 3"/>
          <p:cNvSpPr txBox="1"/>
          <p:nvPr/>
        </p:nvSpPr>
        <p:spPr>
          <a:xfrm>
            <a:off x="5017587" y="199720"/>
            <a:ext cx="4126413" cy="6370974"/>
          </a:xfrm>
          <a:prstGeom prst="rect">
            <a:avLst/>
          </a:prstGeom>
          <a:noFill/>
        </p:spPr>
        <p:txBody>
          <a:bodyPr wrap="square" rtlCol="0">
            <a:spAutoFit/>
          </a:bodyPr>
          <a:lstStyle/>
          <a:p>
            <a:r>
              <a:rPr lang="es-ES_tradnl" sz="2400" dirty="0" smtClean="0">
                <a:latin typeface="Lithos Pro Regular"/>
                <a:cs typeface="Lithos Pro Regular"/>
              </a:rPr>
              <a:t>Hermes </a:t>
            </a:r>
            <a:r>
              <a:rPr lang="es-ES_tradnl" sz="2400" dirty="0" err="1" smtClean="0">
                <a:latin typeface="Lithos Pro Regular"/>
                <a:cs typeface="Lithos Pro Regular"/>
              </a:rPr>
              <a:t>Trimesgisto</a:t>
            </a:r>
            <a:r>
              <a:rPr lang="es-ES_tradnl" sz="2400" dirty="0" smtClean="0">
                <a:latin typeface="Lithos Pro Regular"/>
                <a:cs typeface="Lithos Pro Regular"/>
              </a:rPr>
              <a:t>-</a:t>
            </a:r>
          </a:p>
          <a:p>
            <a:r>
              <a:rPr lang="es-ES_tradnl" sz="2400" dirty="0" err="1" smtClean="0">
                <a:latin typeface="Lithos Pro Regular"/>
                <a:cs typeface="Lithos Pro Regular"/>
              </a:rPr>
              <a:t>Hermeticos</a:t>
            </a:r>
            <a:endParaRPr lang="es-ES_tradnl" sz="2400" dirty="0" smtClean="0">
              <a:latin typeface="Lithos Pro Regular"/>
              <a:cs typeface="Lithos Pro Regular"/>
            </a:endParaRPr>
          </a:p>
          <a:p>
            <a:endParaRPr lang="es-ES_tradnl" sz="2400" dirty="0" smtClean="0"/>
          </a:p>
          <a:p>
            <a:r>
              <a:rPr lang="es-ES_tradnl" sz="2400" dirty="0"/>
              <a:t>Se le atribuyeron </a:t>
            </a:r>
            <a:r>
              <a:rPr lang="es-ES_tradnl" sz="2400" dirty="0" smtClean="0"/>
              <a:t>también estudios </a:t>
            </a:r>
            <a:r>
              <a:rPr lang="es-ES_tradnl" sz="2400" dirty="0"/>
              <a:t>de ALQUIMIA registrados en la obra La Tabla de Esmeralda —que fuera siglos después traducida del latín al inglés por Sir Isaac </a:t>
            </a:r>
            <a:r>
              <a:rPr lang="es-ES_tradnl" sz="2400" dirty="0" smtClean="0"/>
              <a:t>Newton y los textos del </a:t>
            </a:r>
            <a:r>
              <a:rPr lang="es-ES_tradnl" sz="2400" dirty="0" err="1" smtClean="0"/>
              <a:t>Kybalion</a:t>
            </a:r>
            <a:endParaRPr lang="es-ES_tradnl" sz="2400" dirty="0" smtClean="0"/>
          </a:p>
          <a:p>
            <a:endParaRPr lang="es-ES" sz="2400" dirty="0"/>
          </a:p>
          <a:p>
            <a:r>
              <a:rPr lang="es-ES_tradnl" sz="2400" dirty="0" smtClean="0"/>
              <a:t>Los </a:t>
            </a:r>
            <a:r>
              <a:rPr lang="es-ES_tradnl" sz="2400" dirty="0"/>
              <a:t>Herméticos mantenían su culto en secreto y no admitían nuevos miembros. Hermético </a:t>
            </a:r>
            <a:r>
              <a:rPr lang="es-ES_tradnl" sz="2400" dirty="0" smtClean="0"/>
              <a:t>pasó </a:t>
            </a:r>
            <a:r>
              <a:rPr lang="es-ES_tradnl" sz="2400" dirty="0"/>
              <a:t>a ser usado para referirse a algo sellado o secreto.</a:t>
            </a:r>
          </a:p>
        </p:txBody>
      </p:sp>
    </p:spTree>
    <p:extLst>
      <p:ext uri="{BB962C8B-B14F-4D97-AF65-F5344CB8AC3E}">
        <p14:creationId xmlns:p14="http://schemas.microsoft.com/office/powerpoint/2010/main" val="3431635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1074</TotalTime>
  <Words>4376</Words>
  <Application>Microsoft Office PowerPoint</Application>
  <PresentationFormat>Presentación en pantalla (4:3)</PresentationFormat>
  <Paragraphs>228</Paragraphs>
  <Slides>57</Slides>
  <Notes>0</Notes>
  <HiddenSlides>0</HiddenSlides>
  <MMClips>0</MMClips>
  <ScaleCrop>false</ScaleCrop>
  <HeadingPairs>
    <vt:vector size="4" baseType="variant">
      <vt:variant>
        <vt:lpstr>Tema</vt:lpstr>
      </vt:variant>
      <vt:variant>
        <vt:i4>1</vt:i4>
      </vt:variant>
      <vt:variant>
        <vt:lpstr>Títulos de diapositiva</vt:lpstr>
      </vt:variant>
      <vt:variant>
        <vt:i4>57</vt:i4>
      </vt:variant>
    </vt:vector>
  </HeadingPairs>
  <TitlesOfParts>
    <vt:vector size="5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hermenéutica</vt:lpstr>
      <vt:lpstr>hermenéutica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Art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Macbook White</dc:creator>
  <cp:keywords/>
  <dc:description/>
  <cp:lastModifiedBy>Alumno</cp:lastModifiedBy>
  <cp:revision>71</cp:revision>
  <dcterms:created xsi:type="dcterms:W3CDTF">2018-04-22T01:52:29Z</dcterms:created>
  <dcterms:modified xsi:type="dcterms:W3CDTF">2018-04-24T20:50:42Z</dcterms:modified>
  <cp:category/>
</cp:coreProperties>
</file>