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6858000" cx="9144000"/>
  <p:notesSz cx="6858000" cy="9144000"/>
  <p:embeddedFontLst>
    <p:embeddedFont>
      <p:font typeface="Courgette"/>
      <p:regular r:id="rId57"/>
    </p:embeddedFont>
    <p:embeddedFont>
      <p:font typeface="Helvetica Neue"/>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schemas.openxmlformats.org/officeDocument/2006/relationships/font" Target="fonts/HelveticaNeue-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HelveticaNeue-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Courgette-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HelveticaNeue-bold.fntdata"/><Relationship Id="rId14" Type="http://schemas.openxmlformats.org/officeDocument/2006/relationships/slide" Target="slides/slide9.xml"/><Relationship Id="rId58" Type="http://schemas.openxmlformats.org/officeDocument/2006/relationships/font" Target="fonts/HelveticaNeue-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 name="Google Shape;14;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 name="Google Shape;20;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6" name="Google Shape;26;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 name="Google Shape;32;p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 name="Google Shape;33;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9" name="Google Shape;39;p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0" name="Google Shape;40;p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1" name="Google Shape;41;p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 name="Google Shape;42;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3"/>
          <p:cNvSpPr txBox="1"/>
          <p:nvPr>
            <p:ph type="ctrTitle"/>
          </p:nvPr>
        </p:nvSpPr>
        <p:spPr>
          <a:xfrm>
            <a:off x="0" y="4822825"/>
            <a:ext cx="9144000" cy="1470025"/>
          </a:xfrm>
          <a:prstGeom prst="rect">
            <a:avLst/>
          </a:prstGeom>
          <a:solidFill>
            <a:schemeClr val="dk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rgbClr val="FFFFFF"/>
              </a:buClr>
              <a:buSzPts val="4400"/>
              <a:buFont typeface="Calibri"/>
              <a:buNone/>
            </a:pPr>
            <a:r>
              <a:rPr lang="es-ES">
                <a:solidFill>
                  <a:srgbClr val="FFFFFF"/>
                </a:solidFill>
                <a:latin typeface="Calibri"/>
                <a:ea typeface="Calibri"/>
                <a:cs typeface="Calibri"/>
                <a:sym typeface="Calibri"/>
              </a:rPr>
              <a:t> percepción- cognición-</a:t>
            </a:r>
            <a:br>
              <a:rPr lang="es-ES">
                <a:solidFill>
                  <a:srgbClr val="FFFFFF"/>
                </a:solidFill>
                <a:latin typeface="Calibri"/>
                <a:ea typeface="Calibri"/>
                <a:cs typeface="Calibri"/>
                <a:sym typeface="Calibri"/>
              </a:rPr>
            </a:br>
            <a:r>
              <a:rPr lang="es-ES">
                <a:solidFill>
                  <a:srgbClr val="FFFFFF"/>
                </a:solidFill>
                <a:latin typeface="Calibri"/>
                <a:ea typeface="Calibri"/>
                <a:cs typeface="Calibri"/>
                <a:sym typeface="Calibri"/>
              </a:rPr>
              <a:t>representación-interpretación</a:t>
            </a:r>
            <a:endParaRPr>
              <a:solidFill>
                <a:srgbClr val="FFFFFF"/>
              </a:solidFill>
            </a:endParaRPr>
          </a:p>
        </p:txBody>
      </p:sp>
      <p:pic>
        <p:nvPicPr>
          <p:cNvPr id="85" name="Google Shape;85;p13"/>
          <p:cNvPicPr preferRelativeResize="0"/>
          <p:nvPr/>
        </p:nvPicPr>
        <p:blipFill rotWithShape="1">
          <a:blip r:embed="rId3">
            <a:alphaModFix/>
          </a:blip>
          <a:srcRect b="0" l="0" r="0" t="0"/>
          <a:stretch/>
        </p:blipFill>
        <p:spPr>
          <a:xfrm>
            <a:off x="203200" y="0"/>
            <a:ext cx="8712200" cy="48228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50" name="Shape 150"/>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descr="Imagen relacionada" id="155" name="Google Shape;155;p23"/>
          <p:cNvPicPr preferRelativeResize="0"/>
          <p:nvPr/>
        </p:nvPicPr>
        <p:blipFill rotWithShape="1">
          <a:blip r:embed="rId3">
            <a:alphaModFix/>
          </a:blip>
          <a:srcRect b="0" l="0" r="0" t="0"/>
          <a:stretch/>
        </p:blipFill>
        <p:spPr>
          <a:xfrm>
            <a:off x="92512" y="675283"/>
            <a:ext cx="8988425" cy="57792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id="160" name="Google Shape;160;p24"/>
          <p:cNvPicPr preferRelativeResize="0"/>
          <p:nvPr/>
        </p:nvPicPr>
        <p:blipFill rotWithShape="1">
          <a:blip r:embed="rId3">
            <a:alphaModFix/>
          </a:blip>
          <a:srcRect b="0" l="0" r="0" t="0"/>
          <a:stretch/>
        </p:blipFill>
        <p:spPr>
          <a:xfrm>
            <a:off x="177800" y="533400"/>
            <a:ext cx="8896888" cy="5689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pic>
        <p:nvPicPr>
          <p:cNvPr id="165" name="Google Shape;165;p25"/>
          <p:cNvPicPr preferRelativeResize="0"/>
          <p:nvPr/>
        </p:nvPicPr>
        <p:blipFill rotWithShape="1">
          <a:blip r:embed="rId3">
            <a:alphaModFix/>
          </a:blip>
          <a:srcRect b="0" l="0" r="0" t="0"/>
          <a:stretch/>
        </p:blipFill>
        <p:spPr>
          <a:xfrm>
            <a:off x="457200" y="1676400"/>
            <a:ext cx="8077200" cy="3079543"/>
          </a:xfrm>
          <a:prstGeom prst="rect">
            <a:avLst/>
          </a:prstGeom>
          <a:noFill/>
          <a:ln>
            <a:noFill/>
          </a:ln>
        </p:spPr>
      </p:pic>
      <p:sp>
        <p:nvSpPr>
          <p:cNvPr id="166" name="Google Shape;166;p25"/>
          <p:cNvSpPr txBox="1"/>
          <p:nvPr/>
        </p:nvSpPr>
        <p:spPr>
          <a:xfrm>
            <a:off x="1371600" y="330200"/>
            <a:ext cx="55118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3600">
                <a:solidFill>
                  <a:schemeClr val="dk1"/>
                </a:solidFill>
                <a:latin typeface="Calibri"/>
                <a:ea typeface="Calibri"/>
                <a:cs typeface="Calibri"/>
                <a:sym typeface="Calibri"/>
              </a:rPr>
              <a:t>MACULA</a:t>
            </a:r>
            <a:endParaRPr sz="36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pic>
        <p:nvPicPr>
          <p:cNvPr id="171" name="Google Shape;171;p2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72" name="Google Shape;172;p26"/>
          <p:cNvSpPr txBox="1"/>
          <p:nvPr/>
        </p:nvSpPr>
        <p:spPr>
          <a:xfrm>
            <a:off x="2438400" y="6211669"/>
            <a:ext cx="55118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3600">
                <a:solidFill>
                  <a:schemeClr val="dk1"/>
                </a:solidFill>
                <a:latin typeface="Calibri"/>
                <a:ea typeface="Calibri"/>
                <a:cs typeface="Calibri"/>
                <a:sym typeface="Calibri"/>
              </a:rPr>
              <a:t>RETINOPATIA</a:t>
            </a:r>
            <a:endParaRPr sz="36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id="177" name="Google Shape;177;p27"/>
          <p:cNvPicPr preferRelativeResize="0"/>
          <p:nvPr/>
        </p:nvPicPr>
        <p:blipFill rotWithShape="1">
          <a:blip r:embed="rId3">
            <a:alphaModFix/>
          </a:blip>
          <a:srcRect b="0" l="0" r="0" t="0"/>
          <a:stretch/>
        </p:blipFill>
        <p:spPr>
          <a:xfrm>
            <a:off x="1574800" y="452470"/>
            <a:ext cx="5994400" cy="59530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8"/>
          <p:cNvSpPr/>
          <p:nvPr/>
        </p:nvSpPr>
        <p:spPr>
          <a:xfrm>
            <a:off x="479232" y="286442"/>
            <a:ext cx="2831335" cy="1079649"/>
          </a:xfrm>
          <a:prstGeom prst="roundRect">
            <a:avLst>
              <a:gd fmla="val 16667" name="adj"/>
            </a:avLst>
          </a:prstGeom>
          <a:solidFill>
            <a:srgbClr val="8CB3E3"/>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2800">
                <a:solidFill>
                  <a:schemeClr val="lt1"/>
                </a:solidFill>
                <a:latin typeface="Calibri"/>
                <a:ea typeface="Calibri"/>
                <a:cs typeface="Calibri"/>
                <a:sym typeface="Calibri"/>
              </a:rPr>
              <a:t>La Memoria</a:t>
            </a:r>
            <a:endParaRPr sz="2800">
              <a:solidFill>
                <a:schemeClr val="lt1"/>
              </a:solidFill>
              <a:latin typeface="Calibri"/>
              <a:ea typeface="Calibri"/>
              <a:cs typeface="Calibri"/>
              <a:sym typeface="Calibri"/>
            </a:endParaRPr>
          </a:p>
        </p:txBody>
      </p:sp>
      <p:sp>
        <p:nvSpPr>
          <p:cNvPr id="183" name="Google Shape;183;p28"/>
          <p:cNvSpPr/>
          <p:nvPr/>
        </p:nvSpPr>
        <p:spPr>
          <a:xfrm>
            <a:off x="4902506" y="152400"/>
            <a:ext cx="3161842" cy="1389975"/>
          </a:xfrm>
          <a:prstGeom prst="roundRect">
            <a:avLst>
              <a:gd fmla="val 16667" name="adj"/>
            </a:avLst>
          </a:prstGeom>
          <a:solidFill>
            <a:srgbClr val="C5D8F1"/>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s-ES" sz="2000">
                <a:solidFill>
                  <a:schemeClr val="dk1"/>
                </a:solidFill>
                <a:latin typeface="Calibri"/>
                <a:ea typeface="Calibri"/>
                <a:cs typeface="Calibri"/>
                <a:sym typeface="Calibri"/>
              </a:rPr>
              <a:t>Capacidad de retener y de reproducir las imágenes, experiencias  y/o informaciones del pasado.</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184" name="Google Shape;184;p28"/>
          <p:cNvSpPr/>
          <p:nvPr/>
        </p:nvSpPr>
        <p:spPr>
          <a:xfrm>
            <a:off x="3338109" y="1441822"/>
            <a:ext cx="1531344" cy="837282"/>
          </a:xfrm>
          <a:prstGeom prst="downArrow">
            <a:avLst>
              <a:gd fmla="val 50000" name="adj1"/>
              <a:gd fmla="val 50000" name="adj2"/>
            </a:avLst>
          </a:prstGeom>
          <a:solidFill>
            <a:srgbClr val="FBD4B4"/>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dk1"/>
                </a:solidFill>
                <a:latin typeface="Calibri"/>
                <a:ea typeface="Calibri"/>
                <a:cs typeface="Calibri"/>
                <a:sym typeface="Calibri"/>
              </a:rPr>
              <a:t>5 FASES</a:t>
            </a:r>
            <a:endParaRPr sz="1800">
              <a:solidFill>
                <a:schemeClr val="dk1"/>
              </a:solidFill>
              <a:latin typeface="Calibri"/>
              <a:ea typeface="Calibri"/>
              <a:cs typeface="Calibri"/>
              <a:sym typeface="Calibri"/>
            </a:endParaRPr>
          </a:p>
        </p:txBody>
      </p:sp>
      <p:sp>
        <p:nvSpPr>
          <p:cNvPr id="185" name="Google Shape;185;p28"/>
          <p:cNvSpPr/>
          <p:nvPr/>
        </p:nvSpPr>
        <p:spPr>
          <a:xfrm>
            <a:off x="578383" y="1746173"/>
            <a:ext cx="1410159" cy="638979"/>
          </a:xfrm>
          <a:prstGeom prst="roundRect">
            <a:avLst>
              <a:gd fmla="val 16667" name="adj"/>
            </a:avLst>
          </a:prstGeom>
          <a:solidFill>
            <a:srgbClr val="D5EE9C"/>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dk1"/>
                </a:solidFill>
                <a:latin typeface="Calibri"/>
                <a:ea typeface="Calibri"/>
                <a:cs typeface="Calibri"/>
                <a:sym typeface="Calibri"/>
              </a:rPr>
              <a:t>1. Fijación</a:t>
            </a:r>
            <a:endParaRPr sz="1800">
              <a:solidFill>
                <a:schemeClr val="dk1"/>
              </a:solidFill>
              <a:latin typeface="Calibri"/>
              <a:ea typeface="Calibri"/>
              <a:cs typeface="Calibri"/>
              <a:sym typeface="Calibri"/>
            </a:endParaRPr>
          </a:p>
        </p:txBody>
      </p:sp>
      <p:sp>
        <p:nvSpPr>
          <p:cNvPr id="186" name="Google Shape;186;p28"/>
          <p:cNvSpPr/>
          <p:nvPr/>
        </p:nvSpPr>
        <p:spPr>
          <a:xfrm>
            <a:off x="473721" y="4880460"/>
            <a:ext cx="1848075" cy="638979"/>
          </a:xfrm>
          <a:prstGeom prst="roundRect">
            <a:avLst>
              <a:gd fmla="val 16667" name="adj"/>
            </a:avLst>
          </a:prstGeom>
          <a:solidFill>
            <a:srgbClr val="D5EE9C"/>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dk1"/>
                </a:solidFill>
                <a:latin typeface="Calibri"/>
                <a:ea typeface="Calibri"/>
                <a:cs typeface="Calibri"/>
                <a:sym typeface="Calibri"/>
              </a:rPr>
              <a:t>2. Conservación</a:t>
            </a:r>
            <a:endParaRPr sz="1800">
              <a:solidFill>
                <a:schemeClr val="dk1"/>
              </a:solidFill>
              <a:latin typeface="Calibri"/>
              <a:ea typeface="Calibri"/>
              <a:cs typeface="Calibri"/>
              <a:sym typeface="Calibri"/>
            </a:endParaRPr>
          </a:p>
        </p:txBody>
      </p:sp>
      <p:sp>
        <p:nvSpPr>
          <p:cNvPr id="187" name="Google Shape;187;p28"/>
          <p:cNvSpPr/>
          <p:nvPr/>
        </p:nvSpPr>
        <p:spPr>
          <a:xfrm>
            <a:off x="2610995" y="2825808"/>
            <a:ext cx="1399143" cy="638979"/>
          </a:xfrm>
          <a:prstGeom prst="roundRect">
            <a:avLst>
              <a:gd fmla="val 16667" name="adj"/>
            </a:avLst>
          </a:prstGeom>
          <a:solidFill>
            <a:srgbClr val="D5EE9C"/>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dk1"/>
                </a:solidFill>
                <a:latin typeface="Calibri"/>
                <a:ea typeface="Calibri"/>
                <a:cs typeface="Calibri"/>
                <a:sym typeface="Calibri"/>
              </a:rPr>
              <a:t>3. Evocación</a:t>
            </a:r>
            <a:endParaRPr sz="1800">
              <a:solidFill>
                <a:schemeClr val="dk1"/>
              </a:solidFill>
              <a:latin typeface="Calibri"/>
              <a:ea typeface="Calibri"/>
              <a:cs typeface="Calibri"/>
              <a:sym typeface="Calibri"/>
            </a:endParaRPr>
          </a:p>
        </p:txBody>
      </p:sp>
      <p:sp>
        <p:nvSpPr>
          <p:cNvPr id="188" name="Google Shape;188;p28"/>
          <p:cNvSpPr/>
          <p:nvPr/>
        </p:nvSpPr>
        <p:spPr>
          <a:xfrm>
            <a:off x="5111827" y="1740670"/>
            <a:ext cx="2699132" cy="638979"/>
          </a:xfrm>
          <a:prstGeom prst="roundRect">
            <a:avLst>
              <a:gd fmla="val 16667" name="adj"/>
            </a:avLst>
          </a:prstGeom>
          <a:solidFill>
            <a:srgbClr val="D5EE9C"/>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dk1"/>
                </a:solidFill>
                <a:latin typeface="Calibri"/>
                <a:ea typeface="Calibri"/>
                <a:cs typeface="Calibri"/>
                <a:sym typeface="Calibri"/>
              </a:rPr>
              <a:t>4. Reconocimiento</a:t>
            </a:r>
            <a:endParaRPr sz="1800">
              <a:solidFill>
                <a:schemeClr val="dk1"/>
              </a:solidFill>
              <a:latin typeface="Calibri"/>
              <a:ea typeface="Calibri"/>
              <a:cs typeface="Calibri"/>
              <a:sym typeface="Calibri"/>
            </a:endParaRPr>
          </a:p>
        </p:txBody>
      </p:sp>
      <p:sp>
        <p:nvSpPr>
          <p:cNvPr id="189" name="Google Shape;189;p28"/>
          <p:cNvSpPr/>
          <p:nvPr/>
        </p:nvSpPr>
        <p:spPr>
          <a:xfrm>
            <a:off x="3784292" y="5717754"/>
            <a:ext cx="1597445" cy="638979"/>
          </a:xfrm>
          <a:prstGeom prst="roundRect">
            <a:avLst>
              <a:gd fmla="val 16667" name="adj"/>
            </a:avLst>
          </a:prstGeom>
          <a:solidFill>
            <a:srgbClr val="D5EE9C"/>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dk1"/>
                </a:solidFill>
                <a:latin typeface="Calibri"/>
                <a:ea typeface="Calibri"/>
                <a:cs typeface="Calibri"/>
                <a:sym typeface="Calibri"/>
              </a:rPr>
              <a:t>5. Localización</a:t>
            </a:r>
            <a:endParaRPr sz="1800">
              <a:solidFill>
                <a:schemeClr val="dk1"/>
              </a:solidFill>
              <a:latin typeface="Calibri"/>
              <a:ea typeface="Calibri"/>
              <a:cs typeface="Calibri"/>
              <a:sym typeface="Calibri"/>
            </a:endParaRPr>
          </a:p>
        </p:txBody>
      </p:sp>
      <p:sp>
        <p:nvSpPr>
          <p:cNvPr id="190" name="Google Shape;190;p28"/>
          <p:cNvSpPr/>
          <p:nvPr/>
        </p:nvSpPr>
        <p:spPr>
          <a:xfrm>
            <a:off x="473721" y="2729422"/>
            <a:ext cx="1608463" cy="1806768"/>
          </a:xfrm>
          <a:prstGeom prst="rect">
            <a:avLst/>
          </a:prstGeom>
          <a:solidFill>
            <a:srgbClr val="E3D1A5"/>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Huella o señal que deja lo que se percibe, y que permite su posterior recuerdo. </a:t>
            </a:r>
            <a:endParaRPr sz="1800">
              <a:solidFill>
                <a:schemeClr val="dk1"/>
              </a:solidFill>
              <a:latin typeface="Calibri"/>
              <a:ea typeface="Calibri"/>
              <a:cs typeface="Calibri"/>
              <a:sym typeface="Calibri"/>
            </a:endParaRPr>
          </a:p>
        </p:txBody>
      </p:sp>
      <p:cxnSp>
        <p:nvCxnSpPr>
          <p:cNvPr id="191" name="Google Shape;191;p28"/>
          <p:cNvCxnSpPr/>
          <p:nvPr/>
        </p:nvCxnSpPr>
        <p:spPr>
          <a:xfrm>
            <a:off x="3630056" y="429657"/>
            <a:ext cx="953100" cy="705000"/>
          </a:xfrm>
          <a:prstGeom prst="bentConnector3">
            <a:avLst>
              <a:gd fmla="val 50000" name="adj1"/>
            </a:avLst>
          </a:prstGeom>
          <a:noFill/>
          <a:ln cap="flat" cmpd="sng" w="9525">
            <a:solidFill>
              <a:srgbClr val="E36C09"/>
            </a:solidFill>
            <a:prstDash val="solid"/>
            <a:round/>
            <a:headEnd len="sm" w="sm" type="none"/>
            <a:tailEnd len="med" w="med" type="triangle"/>
          </a:ln>
        </p:spPr>
      </p:cxnSp>
      <p:cxnSp>
        <p:nvCxnSpPr>
          <p:cNvPr id="192" name="Google Shape;192;p28"/>
          <p:cNvCxnSpPr/>
          <p:nvPr/>
        </p:nvCxnSpPr>
        <p:spPr>
          <a:xfrm flipH="1">
            <a:off x="1277952" y="2385152"/>
            <a:ext cx="1" cy="249255"/>
          </a:xfrm>
          <a:prstGeom prst="straightConnector1">
            <a:avLst/>
          </a:prstGeom>
          <a:noFill/>
          <a:ln cap="flat" cmpd="sng" w="9525">
            <a:solidFill>
              <a:srgbClr val="E36C09"/>
            </a:solidFill>
            <a:prstDash val="solid"/>
            <a:round/>
            <a:headEnd len="sm" w="sm" type="none"/>
            <a:tailEnd len="med" w="med" type="triangle"/>
          </a:ln>
        </p:spPr>
      </p:cxnSp>
      <p:sp>
        <p:nvSpPr>
          <p:cNvPr id="193" name="Google Shape;193;p28"/>
          <p:cNvSpPr/>
          <p:nvPr/>
        </p:nvSpPr>
        <p:spPr>
          <a:xfrm>
            <a:off x="170759" y="5836151"/>
            <a:ext cx="3365656" cy="842805"/>
          </a:xfrm>
          <a:prstGeom prst="rect">
            <a:avLst/>
          </a:prstGeom>
          <a:solidFill>
            <a:srgbClr val="E3D1A5"/>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La imagen fijada debe ser almacenada y conservada, para su posterior recuerdo.</a:t>
            </a:r>
            <a:endParaRPr sz="1800">
              <a:solidFill>
                <a:schemeClr val="dk1"/>
              </a:solidFill>
              <a:latin typeface="Calibri"/>
              <a:ea typeface="Calibri"/>
              <a:cs typeface="Calibri"/>
              <a:sym typeface="Calibri"/>
            </a:endParaRPr>
          </a:p>
        </p:txBody>
      </p:sp>
      <p:cxnSp>
        <p:nvCxnSpPr>
          <p:cNvPr id="194" name="Google Shape;194;p28"/>
          <p:cNvCxnSpPr/>
          <p:nvPr/>
        </p:nvCxnSpPr>
        <p:spPr>
          <a:xfrm>
            <a:off x="1277952" y="5519439"/>
            <a:ext cx="0" cy="198315"/>
          </a:xfrm>
          <a:prstGeom prst="straightConnector1">
            <a:avLst/>
          </a:prstGeom>
          <a:noFill/>
          <a:ln cap="flat" cmpd="sng" w="9525">
            <a:solidFill>
              <a:srgbClr val="E36C09"/>
            </a:solidFill>
            <a:prstDash val="solid"/>
            <a:round/>
            <a:headEnd len="sm" w="sm" type="none"/>
            <a:tailEnd len="med" w="med" type="triangle"/>
          </a:ln>
        </p:spPr>
      </p:cxnSp>
      <p:sp>
        <p:nvSpPr>
          <p:cNvPr id="195" name="Google Shape;195;p28"/>
          <p:cNvSpPr/>
          <p:nvPr/>
        </p:nvSpPr>
        <p:spPr>
          <a:xfrm>
            <a:off x="2616502" y="3957839"/>
            <a:ext cx="2682610" cy="1495506"/>
          </a:xfrm>
          <a:prstGeom prst="rect">
            <a:avLst/>
          </a:prstGeom>
          <a:solidFill>
            <a:srgbClr val="E3D1A5"/>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Reproducción voluntaria o involuntaria de la imagen previamente  fijada y conservada.</a:t>
            </a:r>
            <a:endParaRPr sz="1800">
              <a:solidFill>
                <a:schemeClr val="dk1"/>
              </a:solidFill>
              <a:latin typeface="Calibri"/>
              <a:ea typeface="Calibri"/>
              <a:cs typeface="Calibri"/>
              <a:sym typeface="Calibri"/>
            </a:endParaRPr>
          </a:p>
        </p:txBody>
      </p:sp>
      <p:cxnSp>
        <p:nvCxnSpPr>
          <p:cNvPr id="196" name="Google Shape;196;p28"/>
          <p:cNvCxnSpPr>
            <a:stCxn id="187" idx="2"/>
          </p:cNvCxnSpPr>
          <p:nvPr/>
        </p:nvCxnSpPr>
        <p:spPr>
          <a:xfrm flipH="1" rot="-5400000">
            <a:off x="3272016" y="3503337"/>
            <a:ext cx="391200" cy="314100"/>
          </a:xfrm>
          <a:prstGeom prst="bentConnector3">
            <a:avLst>
              <a:gd fmla="val 50000" name="adj1"/>
            </a:avLst>
          </a:prstGeom>
          <a:noFill/>
          <a:ln cap="flat" cmpd="sng" w="9525">
            <a:solidFill>
              <a:srgbClr val="E36C09"/>
            </a:solidFill>
            <a:prstDash val="solid"/>
            <a:round/>
            <a:headEnd len="sm" w="sm" type="none"/>
            <a:tailEnd len="med" w="med" type="triangle"/>
          </a:ln>
        </p:spPr>
      </p:cxnSp>
      <p:sp>
        <p:nvSpPr>
          <p:cNvPr id="197" name="Google Shape;197;p28"/>
          <p:cNvSpPr/>
          <p:nvPr/>
        </p:nvSpPr>
        <p:spPr>
          <a:xfrm>
            <a:off x="5646146" y="2721173"/>
            <a:ext cx="2580699" cy="1916915"/>
          </a:xfrm>
          <a:prstGeom prst="rect">
            <a:avLst/>
          </a:prstGeom>
          <a:solidFill>
            <a:srgbClr val="E3D1A5"/>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Es el momento fundamental del recuerdo. Asociación de un estimulo externo con una representación mental previamente almacenada</a:t>
            </a:r>
            <a:endParaRPr sz="1800">
              <a:solidFill>
                <a:schemeClr val="dk1"/>
              </a:solidFill>
              <a:latin typeface="Calibri"/>
              <a:ea typeface="Calibri"/>
              <a:cs typeface="Calibri"/>
              <a:sym typeface="Calibri"/>
            </a:endParaRPr>
          </a:p>
        </p:txBody>
      </p:sp>
      <p:cxnSp>
        <p:nvCxnSpPr>
          <p:cNvPr id="198" name="Google Shape;198;p28"/>
          <p:cNvCxnSpPr>
            <a:stCxn id="188" idx="2"/>
          </p:cNvCxnSpPr>
          <p:nvPr/>
        </p:nvCxnSpPr>
        <p:spPr>
          <a:xfrm flipH="1" rot="-5400000">
            <a:off x="6370493" y="2470549"/>
            <a:ext cx="341400" cy="159600"/>
          </a:xfrm>
          <a:prstGeom prst="bentConnector3">
            <a:avLst>
              <a:gd fmla="val 50000" name="adj1"/>
            </a:avLst>
          </a:prstGeom>
          <a:noFill/>
          <a:ln cap="flat" cmpd="sng" w="9525">
            <a:solidFill>
              <a:srgbClr val="E36C09"/>
            </a:solidFill>
            <a:prstDash val="solid"/>
            <a:round/>
            <a:headEnd len="sm" w="sm" type="none"/>
            <a:tailEnd len="med" w="med" type="triangle"/>
          </a:ln>
        </p:spPr>
      </p:cxnSp>
      <p:sp>
        <p:nvSpPr>
          <p:cNvPr id="199" name="Google Shape;199;p28"/>
          <p:cNvSpPr/>
          <p:nvPr/>
        </p:nvSpPr>
        <p:spPr>
          <a:xfrm>
            <a:off x="5938093" y="4880460"/>
            <a:ext cx="2798284" cy="1911382"/>
          </a:xfrm>
          <a:prstGeom prst="rect">
            <a:avLst/>
          </a:prstGeom>
          <a:solidFill>
            <a:srgbClr val="E3D1A5"/>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En ocasiones la imagen se reconoce en el pasado pero cuesta situarla. Las causas del olvido son una fijación deficiente y/o una interferencia con nuevos aprendizajes </a:t>
            </a:r>
            <a:endParaRPr sz="1800">
              <a:solidFill>
                <a:schemeClr val="dk1"/>
              </a:solidFill>
              <a:latin typeface="Calibri"/>
              <a:ea typeface="Calibri"/>
              <a:cs typeface="Calibri"/>
              <a:sym typeface="Calibri"/>
            </a:endParaRPr>
          </a:p>
        </p:txBody>
      </p:sp>
      <p:cxnSp>
        <p:nvCxnSpPr>
          <p:cNvPr id="200" name="Google Shape;200;p28"/>
          <p:cNvCxnSpPr>
            <a:stCxn id="189" idx="3"/>
          </p:cNvCxnSpPr>
          <p:nvPr/>
        </p:nvCxnSpPr>
        <p:spPr>
          <a:xfrm flipH="1" rot="10800000">
            <a:off x="5381737" y="5717743"/>
            <a:ext cx="402000" cy="319500"/>
          </a:xfrm>
          <a:prstGeom prst="bentConnector3">
            <a:avLst>
              <a:gd fmla="val 50000" name="adj1"/>
            </a:avLst>
          </a:prstGeom>
          <a:noFill/>
          <a:ln cap="flat" cmpd="sng" w="9525">
            <a:solidFill>
              <a:srgbClr val="E36C09"/>
            </a:solidFill>
            <a:prstDash val="solid"/>
            <a:round/>
            <a:headEnd len="sm" w="sm"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9"/>
          <p:cNvSpPr/>
          <p:nvPr/>
        </p:nvSpPr>
        <p:spPr>
          <a:xfrm>
            <a:off x="736600" y="1625600"/>
            <a:ext cx="4191000" cy="4927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2400">
                <a:solidFill>
                  <a:schemeClr val="dk1"/>
                </a:solidFill>
                <a:latin typeface="Calibri"/>
                <a:ea typeface="Calibri"/>
                <a:cs typeface="Calibri"/>
                <a:sym typeface="Calibri"/>
              </a:rPr>
              <a:t>Se define como la capacidad para retener una pequeña cantidad de información visual (letras, figuras, colores…) durante un periodo de tiempo corto. Este tipo de memoria forma parte de la memoria a corto plazo (MCP). La información retenida por la memoria visual a corto plazo puede pasar a formar parte de la memoria a largo plazo, o simplemente ser olvidada.</a:t>
            </a:r>
            <a:endParaRPr sz="2400">
              <a:solidFill>
                <a:schemeClr val="dk1"/>
              </a:solidFill>
              <a:latin typeface="Calibri"/>
              <a:ea typeface="Calibri"/>
              <a:cs typeface="Calibri"/>
              <a:sym typeface="Calibri"/>
            </a:endParaRPr>
          </a:p>
        </p:txBody>
      </p:sp>
      <p:sp>
        <p:nvSpPr>
          <p:cNvPr id="206" name="Google Shape;206;p29"/>
          <p:cNvSpPr/>
          <p:nvPr/>
        </p:nvSpPr>
        <p:spPr>
          <a:xfrm>
            <a:off x="1171738" y="424934"/>
            <a:ext cx="7625179"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3600">
                <a:solidFill>
                  <a:schemeClr val="dk1"/>
                </a:solidFill>
                <a:latin typeface="Calibri"/>
                <a:ea typeface="Calibri"/>
                <a:cs typeface="Calibri"/>
                <a:sym typeface="Calibri"/>
              </a:rPr>
              <a:t>La memoria visual a corto plazo (MVCP) </a:t>
            </a:r>
            <a:endParaRPr sz="3600">
              <a:solidFill>
                <a:schemeClr val="dk1"/>
              </a:solidFill>
              <a:latin typeface="Calibri"/>
              <a:ea typeface="Calibri"/>
              <a:cs typeface="Calibri"/>
              <a:sym typeface="Calibri"/>
            </a:endParaRPr>
          </a:p>
        </p:txBody>
      </p:sp>
      <p:pic>
        <p:nvPicPr>
          <p:cNvPr id="207" name="Google Shape;207;p29"/>
          <p:cNvPicPr preferRelativeResize="0"/>
          <p:nvPr/>
        </p:nvPicPr>
        <p:blipFill rotWithShape="1">
          <a:blip r:embed="rId3">
            <a:alphaModFix/>
          </a:blip>
          <a:srcRect b="0" l="0" r="0" t="0"/>
          <a:stretch/>
        </p:blipFill>
        <p:spPr>
          <a:xfrm>
            <a:off x="5308600" y="1625600"/>
            <a:ext cx="3835400" cy="4635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11" name="Shape 211"/>
        <p:cNvGrpSpPr/>
        <p:nvPr/>
      </p:nvGrpSpPr>
      <p:grpSpPr>
        <a:xfrm>
          <a:off x="0" y="0"/>
          <a:ext cx="0" cy="0"/>
          <a:chOff x="0" y="0"/>
          <a:chExt cx="0" cy="0"/>
        </a:xfrm>
      </p:grpSpPr>
      <p:sp>
        <p:nvSpPr>
          <p:cNvPr id="212" name="Google Shape;212;p30"/>
          <p:cNvSpPr txBox="1"/>
          <p:nvPr>
            <p:ph idx="1" type="body"/>
          </p:nvPr>
        </p:nvSpPr>
        <p:spPr>
          <a:xfrm>
            <a:off x="1333500" y="1028700"/>
            <a:ext cx="6400800" cy="133349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7200"/>
              <a:buNone/>
            </a:pPr>
            <a:r>
              <a:rPr lang="es-ES" sz="7200">
                <a:solidFill>
                  <a:schemeClr val="lt1"/>
                </a:solidFill>
              </a:rPr>
              <a:t>Presta atención</a:t>
            </a:r>
            <a:endParaRPr/>
          </a:p>
        </p:txBody>
      </p:sp>
      <p:sp>
        <p:nvSpPr>
          <p:cNvPr id="213" name="Google Shape;213;p30"/>
          <p:cNvSpPr txBox="1"/>
          <p:nvPr/>
        </p:nvSpPr>
        <p:spPr>
          <a:xfrm>
            <a:off x="742950" y="2705100"/>
            <a:ext cx="7560788"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3600">
                <a:solidFill>
                  <a:schemeClr val="lt1"/>
                </a:solidFill>
                <a:latin typeface="Calibri"/>
                <a:ea typeface="Calibri"/>
                <a:cs typeface="Calibri"/>
                <a:sym typeface="Calibri"/>
              </a:rPr>
              <a:t>No hacer trampa, controlarse el tiempo</a:t>
            </a:r>
            <a:endParaRPr/>
          </a:p>
          <a:p>
            <a:pPr indent="0" lvl="0" marL="0" marR="0" rtl="0" algn="l">
              <a:spcBef>
                <a:spcPts val="0"/>
              </a:spcBef>
              <a:spcAft>
                <a:spcPts val="0"/>
              </a:spcAft>
              <a:buNone/>
            </a:pPr>
            <a:r>
              <a:t/>
            </a:r>
            <a:endParaRPr sz="3600">
              <a:solidFill>
                <a:schemeClr val="lt1"/>
              </a:solidFill>
              <a:latin typeface="Calibri"/>
              <a:ea typeface="Calibri"/>
              <a:cs typeface="Calibri"/>
              <a:sym typeface="Calibri"/>
            </a:endParaRPr>
          </a:p>
        </p:txBody>
      </p:sp>
      <p:sp>
        <p:nvSpPr>
          <p:cNvPr id="214" name="Google Shape;214;p30"/>
          <p:cNvSpPr txBox="1"/>
          <p:nvPr/>
        </p:nvSpPr>
        <p:spPr>
          <a:xfrm>
            <a:off x="2000250" y="3905429"/>
            <a:ext cx="4895850" cy="13334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7200"/>
              <a:buFont typeface="Arial"/>
              <a:buNone/>
            </a:pPr>
            <a:r>
              <a:rPr b="0" i="0" lang="es-ES" sz="7200" u="none" cap="none" strike="noStrike">
                <a:solidFill>
                  <a:schemeClr val="lt1"/>
                </a:solidFill>
                <a:latin typeface="Calibri"/>
                <a:ea typeface="Calibri"/>
                <a:cs typeface="Calibri"/>
                <a:sym typeface="Calibri"/>
              </a:rPr>
              <a:t>30 segundos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18" name="Shape 218"/>
        <p:cNvGrpSpPr/>
        <p:nvPr/>
      </p:nvGrpSpPr>
      <p:grpSpPr>
        <a:xfrm>
          <a:off x="0" y="0"/>
          <a:ext cx="0" cy="0"/>
          <a:chOff x="0" y="0"/>
          <a:chExt cx="0" cy="0"/>
        </a:xfrm>
      </p:grpSpPr>
      <p:pic>
        <p:nvPicPr>
          <p:cNvPr id="219" name="Google Shape;219;p31"/>
          <p:cNvPicPr preferRelativeResize="0"/>
          <p:nvPr/>
        </p:nvPicPr>
        <p:blipFill rotWithShape="1">
          <a:blip r:embed="rId3">
            <a:alphaModFix/>
          </a:blip>
          <a:srcRect b="0" l="0" r="0" t="0"/>
          <a:stretch/>
        </p:blipFill>
        <p:spPr>
          <a:xfrm>
            <a:off x="1981200" y="0"/>
            <a:ext cx="5177563"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4"/>
          <p:cNvSpPr txBox="1"/>
          <p:nvPr/>
        </p:nvSpPr>
        <p:spPr>
          <a:xfrm>
            <a:off x="-45935" y="0"/>
            <a:ext cx="9144000" cy="1886682"/>
          </a:xfrm>
          <a:prstGeom prst="rect">
            <a:avLst/>
          </a:prstGeom>
          <a:solidFill>
            <a:srgbClr val="C4BD97"/>
          </a:solidFill>
          <a:ln cap="flat" cmpd="sng" w="9525">
            <a:solidFill>
              <a:srgbClr val="494429"/>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6" marL="2743200" marR="0" rtl="0" algn="l">
              <a:spcBef>
                <a:spcPts val="0"/>
              </a:spcBef>
              <a:spcAft>
                <a:spcPts val="0"/>
              </a:spcAft>
              <a:buNone/>
            </a:pPr>
            <a:r>
              <a:rPr b="0" i="0" lang="es-ES" sz="3600" u="none" cap="none" strike="noStrike">
                <a:solidFill>
                  <a:schemeClr val="dk1"/>
                </a:solidFill>
                <a:latin typeface="Calibri"/>
                <a:ea typeface="Calibri"/>
                <a:cs typeface="Calibri"/>
                <a:sym typeface="Calibri"/>
              </a:rPr>
              <a:t>Eco, la interpretación y el límite</a:t>
            </a:r>
            <a:endParaRPr b="0" i="0" sz="3600" u="none" cap="none" strike="noStrike">
              <a:solidFill>
                <a:schemeClr val="dk1"/>
              </a:solidFill>
              <a:latin typeface="Calibri"/>
              <a:ea typeface="Calibri"/>
              <a:cs typeface="Calibri"/>
              <a:sym typeface="Calibri"/>
            </a:endParaRPr>
          </a:p>
        </p:txBody>
      </p:sp>
      <p:sp>
        <p:nvSpPr>
          <p:cNvPr id="91" name="Google Shape;91;p14"/>
          <p:cNvSpPr/>
          <p:nvPr/>
        </p:nvSpPr>
        <p:spPr>
          <a:xfrm>
            <a:off x="270932" y="2350965"/>
            <a:ext cx="8652935" cy="41549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2400" u="none" cap="none" strike="noStrike">
                <a:solidFill>
                  <a:schemeClr val="dk1"/>
                </a:solidFill>
                <a:latin typeface="Calibri"/>
                <a:ea typeface="Calibri"/>
                <a:cs typeface="Calibri"/>
                <a:sym typeface="Calibri"/>
              </a:rPr>
              <a:t>Es necesario, antes de nada, admitir que los enunciados pueden tener un «sentido literal»</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s-ES" sz="2400">
                <a:solidFill>
                  <a:schemeClr val="dk1"/>
                </a:solidFill>
                <a:latin typeface="Calibri"/>
                <a:ea typeface="Calibri"/>
                <a:cs typeface="Calibri"/>
                <a:sym typeface="Calibri"/>
              </a:rPr>
              <a:t>Hay un sentido literal de las voces léxicas, por el que todo hombre de la calle definiría en primer lugar cuando se le preguntara por el significado de una palabra determinada. Supongo, pues, que lo primero que diría el hombre de la calle es que un higo es un tipo de fruta así y asá. Ninguna teoría de la recepción podría evitar esta restricción preliminar. Cualquier acto de libertad por parte del lector puede producirse después y no antes de la aplicación de esta restricción.</a:t>
            </a:r>
            <a:endParaRPr/>
          </a:p>
        </p:txBody>
      </p:sp>
      <p:pic>
        <p:nvPicPr>
          <p:cNvPr id="92" name="Google Shape;92;p14"/>
          <p:cNvPicPr preferRelativeResize="0"/>
          <p:nvPr/>
        </p:nvPicPr>
        <p:blipFill rotWithShape="1">
          <a:blip r:embed="rId3">
            <a:alphaModFix/>
          </a:blip>
          <a:srcRect b="0" l="0" r="0" t="0"/>
          <a:stretch/>
        </p:blipFill>
        <p:spPr>
          <a:xfrm>
            <a:off x="-45935" y="1"/>
            <a:ext cx="1255695" cy="18866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23" name="Shape 223"/>
        <p:cNvGrpSpPr/>
        <p:nvPr/>
      </p:nvGrpSpPr>
      <p:grpSpPr>
        <a:xfrm>
          <a:off x="0" y="0"/>
          <a:ext cx="0" cy="0"/>
          <a:chOff x="0" y="0"/>
          <a:chExt cx="0" cy="0"/>
        </a:xfrm>
      </p:grpSpPr>
      <p:sp>
        <p:nvSpPr>
          <p:cNvPr id="224" name="Google Shape;224;p3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200"/>
              <a:buChar char="•"/>
            </a:pPr>
            <a:r>
              <a:rPr lang="es-ES">
                <a:solidFill>
                  <a:schemeClr val="lt1"/>
                </a:solidFill>
              </a:rPr>
              <a:t>Realiza un listado de las frutas y verduras que recuerdas del cuadro.</a:t>
            </a:r>
            <a:endParaRPr/>
          </a:p>
          <a:p>
            <a:pPr indent="-139700" lvl="0" marL="342900" rtl="0" algn="l">
              <a:spcBef>
                <a:spcPts val="640"/>
              </a:spcBef>
              <a:spcAft>
                <a:spcPts val="0"/>
              </a:spcAft>
              <a:buClr>
                <a:schemeClr val="dk1"/>
              </a:buClr>
              <a:buSzPts val="3200"/>
              <a:buNone/>
            </a:pPr>
            <a:r>
              <a:t/>
            </a:r>
            <a:endParaRPr>
              <a:solidFill>
                <a:schemeClr val="lt1"/>
              </a:solidFill>
            </a:endParaRPr>
          </a:p>
          <a:p>
            <a:pPr indent="-342900" lvl="0" marL="342900" rtl="0" algn="l">
              <a:spcBef>
                <a:spcPts val="640"/>
              </a:spcBef>
              <a:spcAft>
                <a:spcPts val="0"/>
              </a:spcAft>
              <a:buClr>
                <a:schemeClr val="lt1"/>
              </a:buClr>
              <a:buSzPts val="3200"/>
              <a:buChar char="•"/>
            </a:pPr>
            <a:r>
              <a:rPr lang="es-ES">
                <a:solidFill>
                  <a:schemeClr val="lt1"/>
                </a:solidFill>
              </a:rPr>
              <a:t>Volver a ver la imagen y compara con la lista</a:t>
            </a:r>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3"/>
          <p:cNvSpPr txBox="1"/>
          <p:nvPr>
            <p:ph type="title"/>
          </p:nvPr>
        </p:nvSpPr>
        <p:spPr>
          <a:xfrm>
            <a:off x="0" y="0"/>
            <a:ext cx="9144000" cy="1752600"/>
          </a:xfrm>
          <a:prstGeom prst="rect">
            <a:avLst/>
          </a:prstGeom>
          <a:solidFill>
            <a:schemeClr val="dk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2600"/>
              <a:buFont typeface="Calibri"/>
              <a:buNone/>
            </a:pPr>
            <a:r>
              <a:rPr b="1" lang="es-ES" sz="2600">
                <a:solidFill>
                  <a:schemeClr val="lt1"/>
                </a:solidFill>
                <a:latin typeface="Calibri"/>
                <a:ea typeface="Calibri"/>
                <a:cs typeface="Calibri"/>
                <a:sym typeface="Calibri"/>
              </a:rPr>
              <a:t>cognición= percepción + categorización + conceptualización</a:t>
            </a:r>
            <a:endParaRPr b="1" sz="2600"/>
          </a:p>
        </p:txBody>
      </p:sp>
      <p:sp>
        <p:nvSpPr>
          <p:cNvPr id="230" name="Google Shape;230;p33"/>
          <p:cNvSpPr/>
          <p:nvPr/>
        </p:nvSpPr>
        <p:spPr>
          <a:xfrm>
            <a:off x="889000" y="1752600"/>
            <a:ext cx="7620000" cy="280076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938953"/>
                </a:solidFill>
                <a:latin typeface="Calibri"/>
                <a:ea typeface="Calibri"/>
                <a:cs typeface="Calibri"/>
                <a:sym typeface="Calibri"/>
              </a:rPr>
              <a:t>Del latín cognoscere, ‘conocer’</a:t>
            </a:r>
            <a:endParaRPr b="1" sz="3200">
              <a:solidFill>
                <a:srgbClr val="938953"/>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s-ES" sz="2400">
                <a:solidFill>
                  <a:schemeClr val="dk1"/>
                </a:solidFill>
                <a:latin typeface="Calibri"/>
                <a:ea typeface="Calibri"/>
                <a:cs typeface="Calibri"/>
                <a:sym typeface="Calibri"/>
              </a:rPr>
              <a:t>Facultad para procesar información a partir de la percepción, el conocimiento adquirido (experiencia) y características subjetivas que permiten valorar la información.  </a:t>
            </a:r>
            <a:endParaRPr sz="2400">
              <a:solidFill>
                <a:schemeClr val="dk1"/>
              </a:solidFill>
              <a:latin typeface="Calibri"/>
              <a:ea typeface="Calibri"/>
              <a:cs typeface="Calibri"/>
              <a:sym typeface="Calibri"/>
            </a:endParaRPr>
          </a:p>
        </p:txBody>
      </p:sp>
      <p:pic>
        <p:nvPicPr>
          <p:cNvPr id="231" name="Google Shape;231;p33"/>
          <p:cNvPicPr preferRelativeResize="0"/>
          <p:nvPr/>
        </p:nvPicPr>
        <p:blipFill rotWithShape="1">
          <a:blip r:embed="rId3">
            <a:alphaModFix/>
          </a:blip>
          <a:srcRect b="0" l="0" r="0" t="0"/>
          <a:stretch/>
        </p:blipFill>
        <p:spPr>
          <a:xfrm>
            <a:off x="5689600" y="4532757"/>
            <a:ext cx="3454400" cy="23252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4"/>
          <p:cNvSpPr txBox="1"/>
          <p:nvPr/>
        </p:nvSpPr>
        <p:spPr>
          <a:xfrm>
            <a:off x="0" y="39810"/>
            <a:ext cx="9144000" cy="1886682"/>
          </a:xfrm>
          <a:prstGeom prst="rect">
            <a:avLst/>
          </a:prstGeom>
          <a:solidFill>
            <a:schemeClr val="dk1"/>
          </a:soli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4400"/>
              <a:buFont typeface="Calibri"/>
              <a:buNone/>
            </a:pPr>
            <a:r>
              <a:rPr lang="es-ES" sz="4400">
                <a:solidFill>
                  <a:schemeClr val="lt1"/>
                </a:solidFill>
                <a:latin typeface="Calibri"/>
                <a:ea typeface="Calibri"/>
                <a:cs typeface="Calibri"/>
                <a:sym typeface="Calibri"/>
              </a:rPr>
              <a:t>                         conocer….interpretar      </a:t>
            </a:r>
            <a:endParaRPr sz="4400">
              <a:solidFill>
                <a:schemeClr val="lt1"/>
              </a:solidFill>
              <a:latin typeface="Calibri"/>
              <a:ea typeface="Calibri"/>
              <a:cs typeface="Calibri"/>
              <a:sym typeface="Calibri"/>
            </a:endParaRPr>
          </a:p>
        </p:txBody>
      </p:sp>
      <p:sp>
        <p:nvSpPr>
          <p:cNvPr id="237" name="Google Shape;237;p34"/>
          <p:cNvSpPr txBox="1"/>
          <p:nvPr/>
        </p:nvSpPr>
        <p:spPr>
          <a:xfrm>
            <a:off x="457200" y="2611438"/>
            <a:ext cx="8229600" cy="36176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lang="es-ES" sz="3200">
                <a:solidFill>
                  <a:schemeClr val="dk1"/>
                </a:solidFill>
                <a:latin typeface="Calibri"/>
                <a:ea typeface="Calibri"/>
                <a:cs typeface="Calibri"/>
                <a:sym typeface="Calibri"/>
              </a:rPr>
              <a:t>Nuestros ojos no solamente median una identificación de lo que vemos, sino que a través de ellos creamos una forma de pensar y por tanto de crear, con imágenes o con palabras, aquello que no solamente hemos visto sino también comprendido.</a:t>
            </a:r>
            <a:endParaRPr sz="3200">
              <a:solidFill>
                <a:schemeClr val="dk1"/>
              </a:solidFill>
              <a:latin typeface="Calibri"/>
              <a:ea typeface="Calibri"/>
              <a:cs typeface="Calibri"/>
              <a:sym typeface="Calibri"/>
            </a:endParaRPr>
          </a:p>
        </p:txBody>
      </p:sp>
      <p:pic>
        <p:nvPicPr>
          <p:cNvPr id="238" name="Google Shape;238;p34"/>
          <p:cNvPicPr preferRelativeResize="0"/>
          <p:nvPr/>
        </p:nvPicPr>
        <p:blipFill rotWithShape="1">
          <a:blip r:embed="rId3">
            <a:alphaModFix/>
          </a:blip>
          <a:srcRect b="0" l="0" r="0" t="0"/>
          <a:stretch/>
        </p:blipFill>
        <p:spPr>
          <a:xfrm>
            <a:off x="0" y="1"/>
            <a:ext cx="2862012" cy="192649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pic>
        <p:nvPicPr>
          <p:cNvPr id="243" name="Google Shape;243;p35"/>
          <p:cNvPicPr preferRelativeResize="0"/>
          <p:nvPr/>
        </p:nvPicPr>
        <p:blipFill rotWithShape="1">
          <a:blip r:embed="rId3">
            <a:alphaModFix/>
          </a:blip>
          <a:srcRect b="0" l="0" r="0" t="0"/>
          <a:stretch/>
        </p:blipFill>
        <p:spPr>
          <a:xfrm>
            <a:off x="0" y="-1"/>
            <a:ext cx="9144000" cy="5357239"/>
          </a:xfrm>
          <a:prstGeom prst="rect">
            <a:avLst/>
          </a:prstGeom>
          <a:noFill/>
          <a:ln>
            <a:noFill/>
          </a:ln>
        </p:spPr>
      </p:pic>
      <p:sp>
        <p:nvSpPr>
          <p:cNvPr id="244" name="Google Shape;244;p35"/>
          <p:cNvSpPr/>
          <p:nvPr/>
        </p:nvSpPr>
        <p:spPr>
          <a:xfrm>
            <a:off x="2526192" y="5708134"/>
            <a:ext cx="444147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Planisferio de Eratóstenes de Cirene. 250 A.C.</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pic>
        <p:nvPicPr>
          <p:cNvPr id="249" name="Google Shape;249;p36"/>
          <p:cNvPicPr preferRelativeResize="0"/>
          <p:nvPr/>
        </p:nvPicPr>
        <p:blipFill rotWithShape="1">
          <a:blip r:embed="rId3">
            <a:alphaModFix/>
          </a:blip>
          <a:srcRect b="0" l="0" r="0" t="0"/>
          <a:stretch/>
        </p:blipFill>
        <p:spPr>
          <a:xfrm>
            <a:off x="-1" y="0"/>
            <a:ext cx="6582763" cy="6858000"/>
          </a:xfrm>
          <a:prstGeom prst="rect">
            <a:avLst/>
          </a:prstGeom>
          <a:noFill/>
          <a:ln>
            <a:noFill/>
          </a:ln>
        </p:spPr>
      </p:pic>
      <p:sp>
        <p:nvSpPr>
          <p:cNvPr id="250" name="Google Shape;250;p36"/>
          <p:cNvSpPr/>
          <p:nvPr/>
        </p:nvSpPr>
        <p:spPr>
          <a:xfrm flipH="1">
            <a:off x="7019376" y="1905000"/>
            <a:ext cx="2124624"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Mapamundi de Módena de 1450.</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7"/>
          <p:cNvSpPr/>
          <p:nvPr/>
        </p:nvSpPr>
        <p:spPr>
          <a:xfrm>
            <a:off x="1995033" y="5657334"/>
            <a:ext cx="454433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 Mapamundi de Martin Waldseemüller (1507).</a:t>
            </a:r>
            <a:endParaRPr sz="1800">
              <a:solidFill>
                <a:schemeClr val="dk1"/>
              </a:solidFill>
              <a:latin typeface="Calibri"/>
              <a:ea typeface="Calibri"/>
              <a:cs typeface="Calibri"/>
              <a:sym typeface="Calibri"/>
            </a:endParaRPr>
          </a:p>
        </p:txBody>
      </p:sp>
      <p:pic>
        <p:nvPicPr>
          <p:cNvPr id="256" name="Google Shape;256;p37"/>
          <p:cNvPicPr preferRelativeResize="0"/>
          <p:nvPr/>
        </p:nvPicPr>
        <p:blipFill rotWithShape="1">
          <a:blip r:embed="rId3">
            <a:alphaModFix/>
          </a:blip>
          <a:srcRect b="0" l="0" r="0" t="0"/>
          <a:stretch/>
        </p:blipFill>
        <p:spPr>
          <a:xfrm>
            <a:off x="0" y="0"/>
            <a:ext cx="9149662" cy="5130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pic>
        <p:nvPicPr>
          <p:cNvPr id="261" name="Google Shape;261;p38"/>
          <p:cNvPicPr preferRelativeResize="0"/>
          <p:nvPr/>
        </p:nvPicPr>
        <p:blipFill rotWithShape="1">
          <a:blip r:embed="rId3">
            <a:alphaModFix/>
          </a:blip>
          <a:srcRect b="0" l="0" r="0" t="0"/>
          <a:stretch/>
        </p:blipFill>
        <p:spPr>
          <a:xfrm>
            <a:off x="0" y="369331"/>
            <a:ext cx="8559800" cy="6402730"/>
          </a:xfrm>
          <a:prstGeom prst="rect">
            <a:avLst/>
          </a:prstGeom>
          <a:noFill/>
          <a:ln>
            <a:noFill/>
          </a:ln>
        </p:spPr>
      </p:pic>
      <p:sp>
        <p:nvSpPr>
          <p:cNvPr id="262" name="Google Shape;262;p38"/>
          <p:cNvSpPr/>
          <p:nvPr/>
        </p:nvSpPr>
        <p:spPr>
          <a:xfrm>
            <a:off x="2308737" y="-1"/>
            <a:ext cx="452652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Mapa del mundo de Johannes Kepler de 1627.</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pic>
        <p:nvPicPr>
          <p:cNvPr id="267" name="Google Shape;267;p39"/>
          <p:cNvPicPr preferRelativeResize="0"/>
          <p:nvPr/>
        </p:nvPicPr>
        <p:blipFill rotWithShape="1">
          <a:blip r:embed="rId3">
            <a:alphaModFix/>
          </a:blip>
          <a:srcRect b="0" l="0" r="0" t="0"/>
          <a:stretch/>
        </p:blipFill>
        <p:spPr>
          <a:xfrm>
            <a:off x="0" y="2031999"/>
            <a:ext cx="9144000" cy="4564367"/>
          </a:xfrm>
          <a:prstGeom prst="rect">
            <a:avLst/>
          </a:prstGeom>
          <a:noFill/>
          <a:ln>
            <a:noFill/>
          </a:ln>
        </p:spPr>
      </p:pic>
      <p:sp>
        <p:nvSpPr>
          <p:cNvPr id="268" name="Google Shape;268;p39"/>
          <p:cNvSpPr/>
          <p:nvPr/>
        </p:nvSpPr>
        <p:spPr>
          <a:xfrm>
            <a:off x="2963420" y="704334"/>
            <a:ext cx="321715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Mapa del Mundo desde satélite.</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40"/>
          <p:cNvSpPr txBox="1"/>
          <p:nvPr>
            <p:ph idx="1" type="body"/>
          </p:nvPr>
        </p:nvSpPr>
        <p:spPr>
          <a:xfrm>
            <a:off x="457200" y="2332038"/>
            <a:ext cx="8229600" cy="36176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s-ES"/>
              <a:t>Una respuesta a ese tipo de percepciones es el lenguaje que crean los artistas en un determinado momento histórico-social y el conocimiento que se tiene de lo que está representado para poder interpretarlo</a:t>
            </a:r>
            <a:endParaRPr/>
          </a:p>
        </p:txBody>
      </p:sp>
      <p:sp>
        <p:nvSpPr>
          <p:cNvPr id="274" name="Google Shape;274;p40"/>
          <p:cNvSpPr txBox="1"/>
          <p:nvPr/>
        </p:nvSpPr>
        <p:spPr>
          <a:xfrm>
            <a:off x="0" y="39810"/>
            <a:ext cx="9144000" cy="1886682"/>
          </a:xfrm>
          <a:prstGeom prst="rect">
            <a:avLst/>
          </a:prstGeom>
          <a:solidFill>
            <a:schemeClr val="dk1"/>
          </a:soli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4400"/>
              <a:buFont typeface="Calibri"/>
              <a:buNone/>
            </a:pPr>
            <a:r>
              <a:rPr lang="es-ES" sz="4400">
                <a:solidFill>
                  <a:schemeClr val="lt1"/>
                </a:solidFill>
                <a:latin typeface="Calibri"/>
                <a:ea typeface="Calibri"/>
                <a:cs typeface="Calibri"/>
                <a:sym typeface="Calibri"/>
              </a:rPr>
              <a:t>                         conocer….interpretar      </a:t>
            </a:r>
            <a:endParaRPr sz="4400">
              <a:solidFill>
                <a:schemeClr val="lt1"/>
              </a:solidFill>
              <a:latin typeface="Calibri"/>
              <a:ea typeface="Calibri"/>
              <a:cs typeface="Calibri"/>
              <a:sym typeface="Calibri"/>
            </a:endParaRPr>
          </a:p>
        </p:txBody>
      </p:sp>
      <p:pic>
        <p:nvPicPr>
          <p:cNvPr id="275" name="Google Shape;275;p40"/>
          <p:cNvPicPr preferRelativeResize="0"/>
          <p:nvPr/>
        </p:nvPicPr>
        <p:blipFill rotWithShape="1">
          <a:blip r:embed="rId3">
            <a:alphaModFix/>
          </a:blip>
          <a:srcRect b="0" l="0" r="0" t="0"/>
          <a:stretch/>
        </p:blipFill>
        <p:spPr>
          <a:xfrm>
            <a:off x="0" y="1"/>
            <a:ext cx="2862012" cy="192649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pic>
        <p:nvPicPr>
          <p:cNvPr id="280" name="Google Shape;280;p41"/>
          <p:cNvPicPr preferRelativeResize="0"/>
          <p:nvPr/>
        </p:nvPicPr>
        <p:blipFill rotWithShape="1">
          <a:blip r:embed="rId3">
            <a:alphaModFix/>
          </a:blip>
          <a:srcRect b="0" l="0" r="0" t="0"/>
          <a:stretch/>
        </p:blipFill>
        <p:spPr>
          <a:xfrm>
            <a:off x="2286000" y="-1"/>
            <a:ext cx="4445000" cy="6869545"/>
          </a:xfrm>
          <a:prstGeom prst="rect">
            <a:avLst/>
          </a:prstGeom>
          <a:noFill/>
          <a:ln>
            <a:noFill/>
          </a:ln>
        </p:spPr>
      </p:pic>
      <p:sp>
        <p:nvSpPr>
          <p:cNvPr id="281" name="Google Shape;281;p41"/>
          <p:cNvSpPr/>
          <p:nvPr/>
        </p:nvSpPr>
        <p:spPr>
          <a:xfrm flipH="1">
            <a:off x="7019376" y="1905000"/>
            <a:ext cx="2124624"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CASAMIENTO MISTICO. ARTE EGIPCIO</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pic>
        <p:nvPicPr>
          <p:cNvPr id="97" name="Google Shape;97;p15"/>
          <p:cNvPicPr preferRelativeResize="0"/>
          <p:nvPr/>
        </p:nvPicPr>
        <p:blipFill rotWithShape="1">
          <a:blip r:embed="rId3">
            <a:alphaModFix/>
          </a:blip>
          <a:srcRect b="0" l="0" r="0" t="0"/>
          <a:stretch/>
        </p:blipFill>
        <p:spPr>
          <a:xfrm>
            <a:off x="0" y="1870364"/>
            <a:ext cx="9144000" cy="4987636"/>
          </a:xfrm>
          <a:prstGeom prst="rect">
            <a:avLst/>
          </a:prstGeom>
          <a:noFill/>
          <a:ln>
            <a:noFill/>
          </a:ln>
        </p:spPr>
      </p:pic>
      <p:sp>
        <p:nvSpPr>
          <p:cNvPr id="98" name="Google Shape;98;p15"/>
          <p:cNvSpPr txBox="1"/>
          <p:nvPr>
            <p:ph idx="1" type="body"/>
          </p:nvPr>
        </p:nvSpPr>
        <p:spPr>
          <a:xfrm>
            <a:off x="203200" y="1958947"/>
            <a:ext cx="4267200" cy="399072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s-ES"/>
              <a:t>Hay que empezar todo discurso sobre la libertad de la interpretación con una defensa del sentido literal. </a:t>
            </a:r>
            <a:endParaRPr/>
          </a:p>
          <a:p>
            <a:pPr indent="0" lvl="0" marL="0" rtl="0" algn="l">
              <a:lnSpc>
                <a:spcPct val="90000"/>
              </a:lnSpc>
              <a:spcBef>
                <a:spcPts val="640"/>
              </a:spcBef>
              <a:spcAft>
                <a:spcPts val="0"/>
              </a:spcAft>
              <a:buClr>
                <a:schemeClr val="dk1"/>
              </a:buClr>
              <a:buSzPts val="3200"/>
              <a:buNone/>
            </a:pPr>
            <a:r>
              <a:t/>
            </a:r>
            <a:endParaRPr/>
          </a:p>
          <a:p>
            <a:pPr indent="0" lvl="0" marL="0" rtl="0" algn="l">
              <a:lnSpc>
                <a:spcPct val="90000"/>
              </a:lnSpc>
              <a:spcBef>
                <a:spcPts val="640"/>
              </a:spcBef>
              <a:spcAft>
                <a:spcPts val="0"/>
              </a:spcAft>
              <a:buClr>
                <a:srgbClr val="FFFFFF"/>
              </a:buClr>
              <a:buSzPts val="3200"/>
              <a:buNone/>
            </a:pPr>
            <a:r>
              <a:rPr lang="es-ES">
                <a:solidFill>
                  <a:srgbClr val="FFFFFF"/>
                </a:solidFill>
              </a:rPr>
              <a:t>       UMBERTO ECO</a:t>
            </a:r>
            <a:endParaRPr>
              <a:solidFill>
                <a:srgbClr val="FFFFFF"/>
              </a:solidFill>
            </a:endParaRPr>
          </a:p>
        </p:txBody>
      </p:sp>
      <p:sp>
        <p:nvSpPr>
          <p:cNvPr id="99" name="Google Shape;99;p15"/>
          <p:cNvSpPr txBox="1"/>
          <p:nvPr/>
        </p:nvSpPr>
        <p:spPr>
          <a:xfrm>
            <a:off x="0" y="39810"/>
            <a:ext cx="9144000" cy="1886682"/>
          </a:xfrm>
          <a:prstGeom prst="rect">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sz="4400">
                <a:solidFill>
                  <a:schemeClr val="dk1"/>
                </a:solidFill>
                <a:latin typeface="Calibri"/>
                <a:ea typeface="Calibri"/>
                <a:cs typeface="Calibri"/>
                <a:sym typeface="Calibri"/>
              </a:rPr>
              <a:t>						límite de interpretar</a:t>
            </a:r>
            <a:endParaRPr sz="4400">
              <a:solidFill>
                <a:schemeClr val="dk1"/>
              </a:solidFill>
              <a:latin typeface="Calibri"/>
              <a:ea typeface="Calibri"/>
              <a:cs typeface="Calibri"/>
              <a:sym typeface="Calibri"/>
            </a:endParaRPr>
          </a:p>
        </p:txBody>
      </p:sp>
      <p:pic>
        <p:nvPicPr>
          <p:cNvPr id="100" name="Google Shape;100;p15"/>
          <p:cNvPicPr preferRelativeResize="0"/>
          <p:nvPr/>
        </p:nvPicPr>
        <p:blipFill rotWithShape="1">
          <a:blip r:embed="rId4">
            <a:alphaModFix/>
          </a:blip>
          <a:srcRect b="4439" l="5436" r="4377" t="6082"/>
          <a:stretch/>
        </p:blipFill>
        <p:spPr>
          <a:xfrm>
            <a:off x="0" y="39810"/>
            <a:ext cx="2579078" cy="191913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pic>
        <p:nvPicPr>
          <p:cNvPr id="286" name="Google Shape;286;p42"/>
          <p:cNvPicPr preferRelativeResize="0"/>
          <p:nvPr/>
        </p:nvPicPr>
        <p:blipFill rotWithShape="1">
          <a:blip r:embed="rId3">
            <a:alphaModFix/>
          </a:blip>
          <a:srcRect b="0" l="0" r="0" t="0"/>
          <a:stretch/>
        </p:blipFill>
        <p:spPr>
          <a:xfrm>
            <a:off x="0" y="0"/>
            <a:ext cx="6858000" cy="6858000"/>
          </a:xfrm>
          <a:prstGeom prst="rect">
            <a:avLst/>
          </a:prstGeom>
          <a:noFill/>
          <a:ln>
            <a:noFill/>
          </a:ln>
        </p:spPr>
      </p:pic>
      <p:sp>
        <p:nvSpPr>
          <p:cNvPr id="287" name="Google Shape;287;p42"/>
          <p:cNvSpPr/>
          <p:nvPr/>
        </p:nvSpPr>
        <p:spPr>
          <a:xfrm flipH="1">
            <a:off x="7019376" y="1905000"/>
            <a:ext cx="2124624"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PERSEFONE. ARTE GRIEGO</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pic>
        <p:nvPicPr>
          <p:cNvPr id="292" name="Google Shape;292;p43"/>
          <p:cNvPicPr preferRelativeResize="0"/>
          <p:nvPr/>
        </p:nvPicPr>
        <p:blipFill rotWithShape="1">
          <a:blip r:embed="rId3">
            <a:alphaModFix/>
          </a:blip>
          <a:srcRect b="0" l="0" r="0" t="0"/>
          <a:stretch/>
        </p:blipFill>
        <p:spPr>
          <a:xfrm>
            <a:off x="0" y="-1"/>
            <a:ext cx="9144000" cy="6091417"/>
          </a:xfrm>
          <a:prstGeom prst="rect">
            <a:avLst/>
          </a:prstGeom>
          <a:noFill/>
          <a:ln>
            <a:noFill/>
          </a:ln>
        </p:spPr>
      </p:pic>
      <p:sp>
        <p:nvSpPr>
          <p:cNvPr id="293" name="Google Shape;293;p43"/>
          <p:cNvSpPr/>
          <p:nvPr/>
        </p:nvSpPr>
        <p:spPr>
          <a:xfrm flipH="1">
            <a:off x="2726776" y="6304338"/>
            <a:ext cx="380102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LOS ESPOSOS . ARTE ETRUSCO</a:t>
            </a: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44"/>
          <p:cNvSpPr/>
          <p:nvPr/>
        </p:nvSpPr>
        <p:spPr>
          <a:xfrm flipH="1">
            <a:off x="5232400" y="4292600"/>
            <a:ext cx="1955800"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ENAMORADOS. CODICE MANESSE. MEDIOEVO</a:t>
            </a:r>
            <a:endParaRPr sz="1800">
              <a:solidFill>
                <a:schemeClr val="dk1"/>
              </a:solidFill>
              <a:latin typeface="Calibri"/>
              <a:ea typeface="Calibri"/>
              <a:cs typeface="Calibri"/>
              <a:sym typeface="Calibri"/>
            </a:endParaRPr>
          </a:p>
        </p:txBody>
      </p:sp>
      <p:pic>
        <p:nvPicPr>
          <p:cNvPr id="299" name="Google Shape;299;p44"/>
          <p:cNvPicPr preferRelativeResize="0"/>
          <p:nvPr/>
        </p:nvPicPr>
        <p:blipFill rotWithShape="1">
          <a:blip r:embed="rId3">
            <a:alphaModFix/>
          </a:blip>
          <a:srcRect b="0" l="0" r="0" t="0"/>
          <a:stretch/>
        </p:blipFill>
        <p:spPr>
          <a:xfrm>
            <a:off x="0" y="0"/>
            <a:ext cx="4954877"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pic>
        <p:nvPicPr>
          <p:cNvPr id="304" name="Google Shape;304;p45"/>
          <p:cNvPicPr preferRelativeResize="0"/>
          <p:nvPr/>
        </p:nvPicPr>
        <p:blipFill rotWithShape="1">
          <a:blip r:embed="rId3">
            <a:alphaModFix/>
          </a:blip>
          <a:srcRect b="0" l="0" r="0" t="0"/>
          <a:stretch/>
        </p:blipFill>
        <p:spPr>
          <a:xfrm>
            <a:off x="38099" y="-25400"/>
            <a:ext cx="9023025" cy="5664200"/>
          </a:xfrm>
          <a:prstGeom prst="rect">
            <a:avLst/>
          </a:prstGeom>
          <a:noFill/>
          <a:ln>
            <a:noFill/>
          </a:ln>
        </p:spPr>
      </p:pic>
      <p:sp>
        <p:nvSpPr>
          <p:cNvPr id="305" name="Google Shape;305;p45"/>
          <p:cNvSpPr/>
          <p:nvPr/>
        </p:nvSpPr>
        <p:spPr>
          <a:xfrm flipH="1">
            <a:off x="2040976" y="5878731"/>
            <a:ext cx="5502824"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ENAMORADOS RENAUD DE MONTAUBON. QUATROCENTO</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pic>
        <p:nvPicPr>
          <p:cNvPr id="310" name="Google Shape;310;p46"/>
          <p:cNvPicPr preferRelativeResize="0"/>
          <p:nvPr/>
        </p:nvPicPr>
        <p:blipFill rotWithShape="1">
          <a:blip r:embed="rId3">
            <a:alphaModFix/>
          </a:blip>
          <a:srcRect b="0" l="0" r="0" t="0"/>
          <a:stretch/>
        </p:blipFill>
        <p:spPr>
          <a:xfrm>
            <a:off x="3423182" y="0"/>
            <a:ext cx="5009618" cy="6858000"/>
          </a:xfrm>
          <a:prstGeom prst="rect">
            <a:avLst/>
          </a:prstGeom>
          <a:noFill/>
          <a:ln>
            <a:noFill/>
          </a:ln>
        </p:spPr>
      </p:pic>
      <p:sp>
        <p:nvSpPr>
          <p:cNvPr id="311" name="Google Shape;311;p46"/>
          <p:cNvSpPr txBox="1"/>
          <p:nvPr/>
        </p:nvSpPr>
        <p:spPr>
          <a:xfrm>
            <a:off x="508000" y="3022600"/>
            <a:ext cx="20574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VAN EYCK. RENACIMIENTO</a:t>
            </a: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pic>
        <p:nvPicPr>
          <p:cNvPr id="316" name="Google Shape;316;p47"/>
          <p:cNvPicPr preferRelativeResize="0"/>
          <p:nvPr/>
        </p:nvPicPr>
        <p:blipFill rotWithShape="1">
          <a:blip r:embed="rId3">
            <a:alphaModFix/>
          </a:blip>
          <a:srcRect b="0" l="0" r="0" t="0"/>
          <a:stretch/>
        </p:blipFill>
        <p:spPr>
          <a:xfrm>
            <a:off x="0" y="0"/>
            <a:ext cx="9144000" cy="6750844"/>
          </a:xfrm>
          <a:prstGeom prst="rect">
            <a:avLst/>
          </a:prstGeom>
          <a:noFill/>
          <a:ln>
            <a:noFill/>
          </a:ln>
        </p:spPr>
      </p:pic>
      <p:sp>
        <p:nvSpPr>
          <p:cNvPr id="317" name="Google Shape;317;p47"/>
          <p:cNvSpPr txBox="1"/>
          <p:nvPr/>
        </p:nvSpPr>
        <p:spPr>
          <a:xfrm>
            <a:off x="0" y="0"/>
            <a:ext cx="1587500"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Jean Honore Fragonard. ROCOCO</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pic>
        <p:nvPicPr>
          <p:cNvPr id="322" name="Google Shape;322;p48"/>
          <p:cNvPicPr preferRelativeResize="0"/>
          <p:nvPr/>
        </p:nvPicPr>
        <p:blipFill rotWithShape="1">
          <a:blip r:embed="rId3">
            <a:alphaModFix/>
          </a:blip>
          <a:srcRect b="0" l="0" r="0" t="0"/>
          <a:stretch/>
        </p:blipFill>
        <p:spPr>
          <a:xfrm>
            <a:off x="442118" y="0"/>
            <a:ext cx="8036719" cy="6858000"/>
          </a:xfrm>
          <a:prstGeom prst="rect">
            <a:avLst/>
          </a:prstGeom>
          <a:noFill/>
          <a:ln>
            <a:noFill/>
          </a:ln>
        </p:spPr>
      </p:pic>
      <p:sp>
        <p:nvSpPr>
          <p:cNvPr id="323" name="Google Shape;323;p48"/>
          <p:cNvSpPr/>
          <p:nvPr/>
        </p:nvSpPr>
        <p:spPr>
          <a:xfrm>
            <a:off x="442118" y="25401"/>
            <a:ext cx="664448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lt1"/>
                </a:solidFill>
                <a:latin typeface="Calibri"/>
                <a:ea typeface="Calibri"/>
                <a:cs typeface="Calibri"/>
                <a:sym typeface="Calibri"/>
              </a:rPr>
              <a:t>La despedida de Telémaco y Eucaris .  Jacques Louis David</a:t>
            </a: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pic>
        <p:nvPicPr>
          <p:cNvPr id="328" name="Google Shape;328;p49"/>
          <p:cNvPicPr preferRelativeResize="0"/>
          <p:nvPr/>
        </p:nvPicPr>
        <p:blipFill rotWithShape="1">
          <a:blip r:embed="rId3">
            <a:alphaModFix/>
          </a:blip>
          <a:srcRect b="0" l="0" r="0" t="0"/>
          <a:stretch/>
        </p:blipFill>
        <p:spPr>
          <a:xfrm>
            <a:off x="0" y="-12700"/>
            <a:ext cx="9144000" cy="5853989"/>
          </a:xfrm>
          <a:prstGeom prst="rect">
            <a:avLst/>
          </a:prstGeom>
          <a:noFill/>
          <a:ln>
            <a:noFill/>
          </a:ln>
        </p:spPr>
      </p:pic>
      <p:sp>
        <p:nvSpPr>
          <p:cNvPr id="329" name="Google Shape;329;p49"/>
          <p:cNvSpPr/>
          <p:nvPr/>
        </p:nvSpPr>
        <p:spPr>
          <a:xfrm>
            <a:off x="1929822" y="6241534"/>
            <a:ext cx="452235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Amor entre las ruinas Sir Edward Burne-Jones.</a:t>
            </a:r>
            <a:endParaRPr sz="1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959"/>
              <a:buFont typeface="Calibri"/>
              <a:buNone/>
            </a:pPr>
            <a:r>
              <a:rPr lang="es-ES" sz="3959"/>
              <a:t>¿una imagen vale más que mil palabras?</a:t>
            </a:r>
            <a:endParaRPr sz="3959"/>
          </a:p>
        </p:txBody>
      </p:sp>
      <p:pic>
        <p:nvPicPr>
          <p:cNvPr id="335" name="Google Shape;335;p50"/>
          <p:cNvPicPr preferRelativeResize="0"/>
          <p:nvPr/>
        </p:nvPicPr>
        <p:blipFill rotWithShape="1">
          <a:blip r:embed="rId3">
            <a:alphaModFix/>
          </a:blip>
          <a:srcRect b="0" l="0" r="0" t="0"/>
          <a:stretch/>
        </p:blipFill>
        <p:spPr>
          <a:xfrm>
            <a:off x="0" y="1712976"/>
            <a:ext cx="9144000" cy="51450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pic>
        <p:nvPicPr>
          <p:cNvPr id="340" name="Google Shape;340;p51"/>
          <p:cNvPicPr preferRelativeResize="0"/>
          <p:nvPr/>
        </p:nvPicPr>
        <p:blipFill rotWithShape="1">
          <a:blip r:embed="rId3">
            <a:alphaModFix/>
          </a:blip>
          <a:srcRect b="0" l="0" r="0" t="0"/>
          <a:stretch/>
        </p:blipFill>
        <p:spPr>
          <a:xfrm>
            <a:off x="38100" y="1714500"/>
            <a:ext cx="9105900" cy="5143500"/>
          </a:xfrm>
          <a:prstGeom prst="rect">
            <a:avLst/>
          </a:prstGeom>
          <a:noFill/>
          <a:ln>
            <a:noFill/>
          </a:ln>
        </p:spPr>
      </p:pic>
      <p:sp>
        <p:nvSpPr>
          <p:cNvPr id="341" name="Google Shape;341;p51"/>
          <p:cNvSpPr txBox="1"/>
          <p:nvPr/>
        </p:nvSpPr>
        <p:spPr>
          <a:xfrm>
            <a:off x="0" y="0"/>
            <a:ext cx="9144000" cy="1886682"/>
          </a:xfrm>
          <a:prstGeom prst="rect">
            <a:avLst/>
          </a:prstGeom>
          <a:solidFill>
            <a:srgbClr val="C4BD97"/>
          </a:solidFill>
          <a:ln cap="flat" cmpd="sng" w="9525">
            <a:solidFill>
              <a:srgbClr val="494429"/>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sz="4400">
                <a:solidFill>
                  <a:schemeClr val="dk1"/>
                </a:solidFill>
                <a:latin typeface="Calibri"/>
                <a:ea typeface="Calibri"/>
                <a:cs typeface="Calibri"/>
                <a:sym typeface="Calibri"/>
              </a:rPr>
              <a:t>           anclaje y relevo </a:t>
            </a:r>
            <a:endParaRPr/>
          </a:p>
          <a:p>
            <a:pPr indent="0" lvl="0" marL="0" marR="0" rtl="0" algn="l">
              <a:spcBef>
                <a:spcPts val="0"/>
              </a:spcBef>
              <a:spcAft>
                <a:spcPts val="0"/>
              </a:spcAft>
              <a:buClr>
                <a:schemeClr val="dk1"/>
              </a:buClr>
              <a:buSzPts val="4400"/>
              <a:buFont typeface="Calibri"/>
              <a:buNone/>
            </a:pPr>
            <a:r>
              <a:rPr lang="es-ES" sz="4400">
                <a:solidFill>
                  <a:schemeClr val="dk1"/>
                </a:solidFill>
                <a:latin typeface="Calibri"/>
                <a:ea typeface="Calibri"/>
                <a:cs typeface="Calibri"/>
                <a:sym typeface="Calibri"/>
              </a:rPr>
              <a:t>           en la decodificación de la imagen</a:t>
            </a:r>
            <a:endParaRPr sz="4400">
              <a:solidFill>
                <a:schemeClr val="dk1"/>
              </a:solidFill>
              <a:latin typeface="Calibri"/>
              <a:ea typeface="Calibri"/>
              <a:cs typeface="Calibri"/>
              <a:sym typeface="Calibri"/>
            </a:endParaRPr>
          </a:p>
        </p:txBody>
      </p:sp>
      <p:sp>
        <p:nvSpPr>
          <p:cNvPr id="342" name="Google Shape;342;p51"/>
          <p:cNvSpPr txBox="1"/>
          <p:nvPr/>
        </p:nvSpPr>
        <p:spPr>
          <a:xfrm>
            <a:off x="304800" y="2162750"/>
            <a:ext cx="5410200" cy="4278094"/>
          </a:xfrm>
          <a:prstGeom prst="rect">
            <a:avLst/>
          </a:prstGeom>
          <a:solidFill>
            <a:schemeClr val="dk1">
              <a:alpha val="66666"/>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s-ES" sz="2400" u="none" strike="noStrike">
                <a:solidFill>
                  <a:schemeClr val="lt1"/>
                </a:solidFill>
                <a:latin typeface="Helvetica Neue"/>
                <a:ea typeface="Helvetica Neue"/>
                <a:cs typeface="Helvetica Neue"/>
                <a:sym typeface="Helvetica Neue"/>
              </a:rPr>
              <a:t>Roland Barthes analiza</a:t>
            </a:r>
            <a:r>
              <a:rPr b="0" i="0" lang="es-ES" sz="2400" u="none" strike="noStrike">
                <a:solidFill>
                  <a:schemeClr val="lt1"/>
                </a:solidFill>
                <a:latin typeface="Helvetica Neue"/>
                <a:ea typeface="Helvetica Neue"/>
                <a:cs typeface="Helvetica Neue"/>
                <a:sym typeface="Helvetica Neue"/>
              </a:rPr>
              <a:t> </a:t>
            </a:r>
            <a:r>
              <a:rPr b="0" i="0" lang="es-ES" sz="2400" u="none" strike="noStrike">
                <a:solidFill>
                  <a:schemeClr val="lt1"/>
                </a:solidFill>
                <a:latin typeface="Helvetica Neue"/>
                <a:ea typeface="Helvetica Neue"/>
                <a:cs typeface="Helvetica Neue"/>
                <a:sym typeface="Helvetica Neue"/>
              </a:rPr>
              <a:t>en su obra ”Retórica de la imagen" (</a:t>
            </a:r>
            <a:r>
              <a:rPr lang="es-ES" sz="2400">
                <a:solidFill>
                  <a:schemeClr val="lt1"/>
                </a:solidFill>
                <a:latin typeface="Helvetica Neue"/>
                <a:ea typeface="Helvetica Neue"/>
                <a:cs typeface="Helvetica Neue"/>
                <a:sym typeface="Helvetica Neue"/>
              </a:rPr>
              <a:t>1964</a:t>
            </a:r>
            <a:r>
              <a:rPr b="0" i="0" lang="es-ES" sz="2400" u="none" strike="noStrike">
                <a:solidFill>
                  <a:schemeClr val="lt1"/>
                </a:solidFill>
                <a:latin typeface="Helvetica Neue"/>
                <a:ea typeface="Helvetica Neue"/>
                <a:cs typeface="Helvetica Neue"/>
                <a:sym typeface="Helvetica Neue"/>
              </a:rPr>
              <a:t>): </a:t>
            </a:r>
            <a:endParaRPr/>
          </a:p>
          <a:p>
            <a:pPr indent="0" lvl="0" marL="0" marR="0" rtl="0" algn="l">
              <a:spcBef>
                <a:spcPts val="0"/>
              </a:spcBef>
              <a:spcAft>
                <a:spcPts val="0"/>
              </a:spcAft>
              <a:buNone/>
            </a:pPr>
            <a:r>
              <a:t/>
            </a:r>
            <a:endParaRPr sz="2400">
              <a:solidFill>
                <a:schemeClr val="lt1"/>
              </a:solidFill>
              <a:latin typeface="Helvetica Neue"/>
              <a:ea typeface="Helvetica Neue"/>
              <a:cs typeface="Helvetica Neue"/>
              <a:sym typeface="Helvetica Neue"/>
            </a:endParaRPr>
          </a:p>
          <a:p>
            <a:pPr indent="0" lvl="0" marL="0" marR="0" rtl="0" algn="l">
              <a:spcBef>
                <a:spcPts val="0"/>
              </a:spcBef>
              <a:spcAft>
                <a:spcPts val="0"/>
              </a:spcAft>
              <a:buNone/>
            </a:pPr>
            <a:r>
              <a:rPr lang="es-ES" sz="2000">
                <a:solidFill>
                  <a:schemeClr val="lt1"/>
                </a:solidFill>
                <a:latin typeface="Calibri"/>
                <a:ea typeface="Calibri"/>
                <a:cs typeface="Calibri"/>
                <a:sym typeface="Calibri"/>
              </a:rPr>
              <a:t>“A nivel de las comunicaciones de masas, parece evidente que el mensaje lingüístico esté presente en todas las imágenes: como título, como leyenda, como artículo de prensa, como diálogo de película, como fumetto. Vemos entonces que no es muy apropiado hablar de una civilización de la imagen: somos todavía, y más que nunca, una civilización de la escritura, porque la escritura y la palabra son siempre términos completos de la estructura informacional”</a:t>
            </a:r>
            <a:endParaRPr b="0" i="0" sz="2000" u="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6"/>
          <p:cNvSpPr/>
          <p:nvPr/>
        </p:nvSpPr>
        <p:spPr>
          <a:xfrm>
            <a:off x="2655065" y="132203"/>
            <a:ext cx="3679634" cy="771183"/>
          </a:xfrm>
          <a:prstGeom prst="roundRect">
            <a:avLst>
              <a:gd fmla="val 16667" name="adj"/>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2800">
                <a:solidFill>
                  <a:schemeClr val="lt1"/>
                </a:solidFill>
                <a:latin typeface="Arial"/>
                <a:ea typeface="Arial"/>
                <a:cs typeface="Arial"/>
                <a:sym typeface="Arial"/>
              </a:rPr>
              <a:t>La Percepción</a:t>
            </a:r>
            <a:endParaRPr sz="2800">
              <a:solidFill>
                <a:schemeClr val="lt1"/>
              </a:solidFill>
              <a:latin typeface="Arial"/>
              <a:ea typeface="Arial"/>
              <a:cs typeface="Arial"/>
              <a:sym typeface="Arial"/>
            </a:endParaRPr>
          </a:p>
        </p:txBody>
      </p:sp>
      <p:sp>
        <p:nvSpPr>
          <p:cNvPr id="106" name="Google Shape;106;p16"/>
          <p:cNvSpPr/>
          <p:nvPr/>
        </p:nvSpPr>
        <p:spPr>
          <a:xfrm>
            <a:off x="1305499" y="1024568"/>
            <a:ext cx="6555036" cy="1388127"/>
          </a:xfrm>
          <a:prstGeom prst="upArrowCallout">
            <a:avLst>
              <a:gd fmla="val 25000" name="adj1"/>
              <a:gd fmla="val 25000" name="adj2"/>
              <a:gd fmla="val 25000" name="adj3"/>
              <a:gd fmla="val 64977" name="adj4"/>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Calibri"/>
                <a:ea typeface="Calibri"/>
                <a:cs typeface="Calibri"/>
                <a:sym typeface="Calibri"/>
              </a:rPr>
              <a:t>Primer proceso mental, a través del cual las personas, captan la información del entorno</a:t>
            </a:r>
            <a:endParaRPr sz="1800">
              <a:solidFill>
                <a:schemeClr val="lt1"/>
              </a:solidFill>
              <a:latin typeface="Calibri"/>
              <a:ea typeface="Calibri"/>
              <a:cs typeface="Calibri"/>
              <a:sym typeface="Calibri"/>
            </a:endParaRPr>
          </a:p>
        </p:txBody>
      </p:sp>
      <p:sp>
        <p:nvSpPr>
          <p:cNvPr id="107" name="Google Shape;107;p16"/>
          <p:cNvSpPr/>
          <p:nvPr/>
        </p:nvSpPr>
        <p:spPr>
          <a:xfrm>
            <a:off x="1305499" y="2688114"/>
            <a:ext cx="2776251" cy="1751683"/>
          </a:xfrm>
          <a:prstGeom prst="rightArrow">
            <a:avLst>
              <a:gd fmla="val 50000" name="adj1"/>
              <a:gd fmla="val 40566" name="adj2"/>
            </a:avLst>
          </a:prstGeom>
          <a:solidFill>
            <a:schemeClr val="accent6"/>
          </a:solidFill>
          <a:ln cap="flat" cmpd="sng" w="25400">
            <a:solidFill>
              <a:srgbClr val="B46D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Discriminación </a:t>
            </a:r>
            <a:endParaRPr/>
          </a:p>
          <a:p>
            <a:pPr indent="0" lvl="0" marL="0" marR="0" rtl="0" algn="l">
              <a:spcBef>
                <a:spcPts val="0"/>
              </a:spcBef>
              <a:spcAft>
                <a:spcPts val="0"/>
              </a:spcAft>
              <a:buNone/>
            </a:pPr>
            <a:r>
              <a:rPr lang="es-ES" sz="1800">
                <a:solidFill>
                  <a:schemeClr val="dk1"/>
                </a:solidFill>
                <a:latin typeface="Calibri"/>
                <a:ea typeface="Calibri"/>
                <a:cs typeface="Calibri"/>
                <a:sym typeface="Calibri"/>
              </a:rPr>
              <a:t>de diferencias o </a:t>
            </a:r>
            <a:endParaRPr/>
          </a:p>
          <a:p>
            <a:pPr indent="0" lvl="0" marL="0" marR="0" rtl="0" algn="l">
              <a:spcBef>
                <a:spcPts val="0"/>
              </a:spcBef>
              <a:spcAft>
                <a:spcPts val="0"/>
              </a:spcAft>
              <a:buNone/>
            </a:pPr>
            <a:r>
              <a:rPr lang="es-ES" sz="1800">
                <a:solidFill>
                  <a:schemeClr val="dk1"/>
                </a:solidFill>
                <a:latin typeface="Calibri"/>
                <a:ea typeface="Calibri"/>
                <a:cs typeface="Calibri"/>
                <a:sym typeface="Calibri"/>
              </a:rPr>
              <a:t>variaciones</a:t>
            </a:r>
            <a:endParaRPr sz="1800">
              <a:solidFill>
                <a:schemeClr val="dk1"/>
              </a:solidFill>
              <a:latin typeface="Calibri"/>
              <a:ea typeface="Calibri"/>
              <a:cs typeface="Calibri"/>
              <a:sym typeface="Calibri"/>
            </a:endParaRPr>
          </a:p>
        </p:txBody>
      </p:sp>
      <p:sp>
        <p:nvSpPr>
          <p:cNvPr id="108" name="Google Shape;108;p16"/>
          <p:cNvSpPr/>
          <p:nvPr/>
        </p:nvSpPr>
        <p:spPr>
          <a:xfrm>
            <a:off x="4583017" y="2798280"/>
            <a:ext cx="2842352" cy="1586431"/>
          </a:xfrm>
          <a:prstGeom prst="flowChartProcess">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s-ES" sz="1800">
                <a:solidFill>
                  <a:schemeClr val="lt1"/>
                </a:solidFill>
                <a:latin typeface="Calibri"/>
                <a:ea typeface="Calibri"/>
                <a:cs typeface="Calibri"/>
                <a:sym typeface="Calibri"/>
              </a:rPr>
              <a:t>Comparación entre varios estímulos presentes  o entre un estímulo presente y una representación mental anterior de dicho estímulo</a:t>
            </a:r>
            <a:endParaRPr sz="1800">
              <a:solidFill>
                <a:schemeClr val="lt1"/>
              </a:solidFill>
              <a:latin typeface="Calibri"/>
              <a:ea typeface="Calibri"/>
              <a:cs typeface="Calibri"/>
              <a:sym typeface="Calibri"/>
            </a:endParaRPr>
          </a:p>
        </p:txBody>
      </p:sp>
      <p:sp>
        <p:nvSpPr>
          <p:cNvPr id="109" name="Google Shape;109;p16"/>
          <p:cNvSpPr/>
          <p:nvPr/>
        </p:nvSpPr>
        <p:spPr>
          <a:xfrm>
            <a:off x="1305499" y="4715216"/>
            <a:ext cx="2900190" cy="2005073"/>
          </a:xfrm>
          <a:prstGeom prst="rightArrow">
            <a:avLst>
              <a:gd fmla="val 50000" name="adj1"/>
              <a:gd fmla="val 46518" name="adj2"/>
            </a:avLst>
          </a:prstGeom>
          <a:solidFill>
            <a:schemeClr val="accent6"/>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Identificación</a:t>
            </a:r>
            <a:endParaRPr/>
          </a:p>
          <a:p>
            <a:pPr indent="0" lvl="0" marL="0" marR="0" rtl="0" algn="l">
              <a:spcBef>
                <a:spcPts val="0"/>
              </a:spcBef>
              <a:spcAft>
                <a:spcPts val="0"/>
              </a:spcAft>
              <a:buNone/>
            </a:pPr>
            <a:r>
              <a:rPr lang="es-ES" sz="1800">
                <a:solidFill>
                  <a:schemeClr val="dk1"/>
                </a:solidFill>
                <a:latin typeface="Calibri"/>
                <a:ea typeface="Calibri"/>
                <a:cs typeface="Calibri"/>
                <a:sym typeface="Calibri"/>
              </a:rPr>
              <a:t>De objetos o </a:t>
            </a:r>
            <a:endParaRPr/>
          </a:p>
          <a:p>
            <a:pPr indent="0" lvl="0" marL="0" marR="0" rtl="0" algn="l">
              <a:spcBef>
                <a:spcPts val="0"/>
              </a:spcBef>
              <a:spcAft>
                <a:spcPts val="0"/>
              </a:spcAft>
              <a:buNone/>
            </a:pPr>
            <a:r>
              <a:rPr lang="es-ES" sz="1800">
                <a:solidFill>
                  <a:schemeClr val="dk1"/>
                </a:solidFill>
                <a:latin typeface="Calibri"/>
                <a:ea typeface="Calibri"/>
                <a:cs typeface="Calibri"/>
                <a:sym typeface="Calibri"/>
              </a:rPr>
              <a:t>acontecimientos</a:t>
            </a:r>
            <a:endParaRPr sz="1800">
              <a:solidFill>
                <a:schemeClr val="dk1"/>
              </a:solidFill>
              <a:latin typeface="Calibri"/>
              <a:ea typeface="Calibri"/>
              <a:cs typeface="Calibri"/>
              <a:sym typeface="Calibri"/>
            </a:endParaRPr>
          </a:p>
        </p:txBody>
      </p:sp>
      <p:sp>
        <p:nvSpPr>
          <p:cNvPr id="110" name="Google Shape;110;p16"/>
          <p:cNvSpPr/>
          <p:nvPr/>
        </p:nvSpPr>
        <p:spPr>
          <a:xfrm>
            <a:off x="4583016" y="4759280"/>
            <a:ext cx="2930487" cy="1784739"/>
          </a:xfrm>
          <a:prstGeom prst="flowChartProcess">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Calibri"/>
                <a:ea typeface="Calibri"/>
                <a:cs typeface="Calibri"/>
                <a:sym typeface="Calibri"/>
              </a:rPr>
              <a:t>Implica la activación de los </a:t>
            </a:r>
            <a:r>
              <a:rPr lang="es-ES" sz="1800">
                <a:solidFill>
                  <a:schemeClr val="dk1"/>
                </a:solidFill>
                <a:latin typeface="Calibri"/>
                <a:ea typeface="Calibri"/>
                <a:cs typeface="Calibri"/>
                <a:sym typeface="Calibri"/>
              </a:rPr>
              <a:t>esquemas o mapas mentales </a:t>
            </a:r>
            <a:r>
              <a:rPr lang="es-ES" sz="1800">
                <a:solidFill>
                  <a:schemeClr val="lt1"/>
                </a:solidFill>
                <a:latin typeface="Calibri"/>
                <a:ea typeface="Calibri"/>
                <a:cs typeface="Calibri"/>
                <a:sym typeface="Calibri"/>
              </a:rPr>
              <a:t> refiriéndose a categorías de conceptos, formas etc.. Previamente almacenadas en la memoria a largo plazo</a:t>
            </a:r>
            <a:endParaRPr sz="1800">
              <a:solidFill>
                <a:schemeClr val="dk1"/>
              </a:solidFill>
              <a:latin typeface="Calibri"/>
              <a:ea typeface="Calibri"/>
              <a:cs typeface="Calibri"/>
              <a:sym typeface="Calibri"/>
            </a:endParaRPr>
          </a:p>
        </p:txBody>
      </p:sp>
      <p:cxnSp>
        <p:nvCxnSpPr>
          <p:cNvPr id="111" name="Google Shape;111;p16"/>
          <p:cNvCxnSpPr/>
          <p:nvPr/>
        </p:nvCxnSpPr>
        <p:spPr>
          <a:xfrm flipH="1">
            <a:off x="2137272" y="4153359"/>
            <a:ext cx="11017" cy="958468"/>
          </a:xfrm>
          <a:prstGeom prst="straightConnector1">
            <a:avLst/>
          </a:prstGeom>
          <a:noFill/>
          <a:ln cap="flat" cmpd="sng" w="9525">
            <a:solidFill>
              <a:srgbClr val="4A7DBA"/>
            </a:solidFill>
            <a:prstDash val="solid"/>
            <a:round/>
            <a:headEnd len="sm" w="sm" type="none"/>
            <a:tailEnd len="med" w="med" type="triangl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52"/>
          <p:cNvSpPr txBox="1"/>
          <p:nvPr/>
        </p:nvSpPr>
        <p:spPr>
          <a:xfrm>
            <a:off x="0" y="0"/>
            <a:ext cx="9144000" cy="1886682"/>
          </a:xfrm>
          <a:prstGeom prst="rect">
            <a:avLst/>
          </a:prstGeom>
          <a:solidFill>
            <a:srgbClr val="C4BD97"/>
          </a:solidFill>
          <a:ln cap="flat" cmpd="sng" w="9525">
            <a:solidFill>
              <a:srgbClr val="494429"/>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sz="4400">
                <a:solidFill>
                  <a:schemeClr val="dk1"/>
                </a:solidFill>
                <a:latin typeface="Calibri"/>
                <a:ea typeface="Calibri"/>
                <a:cs typeface="Calibri"/>
                <a:sym typeface="Calibri"/>
              </a:rPr>
              <a:t>           anclaje y relevo </a:t>
            </a:r>
            <a:endParaRPr/>
          </a:p>
          <a:p>
            <a:pPr indent="0" lvl="0" marL="0" marR="0" rtl="0" algn="l">
              <a:spcBef>
                <a:spcPts val="0"/>
              </a:spcBef>
              <a:spcAft>
                <a:spcPts val="0"/>
              </a:spcAft>
              <a:buClr>
                <a:schemeClr val="dk1"/>
              </a:buClr>
              <a:buSzPts val="4400"/>
              <a:buFont typeface="Calibri"/>
              <a:buNone/>
            </a:pPr>
            <a:r>
              <a:rPr lang="es-ES" sz="4400">
                <a:solidFill>
                  <a:schemeClr val="dk1"/>
                </a:solidFill>
                <a:latin typeface="Calibri"/>
                <a:ea typeface="Calibri"/>
                <a:cs typeface="Calibri"/>
                <a:sym typeface="Calibri"/>
              </a:rPr>
              <a:t>           en la decodificación de la imagen</a:t>
            </a:r>
            <a:endParaRPr sz="4400">
              <a:solidFill>
                <a:schemeClr val="dk1"/>
              </a:solidFill>
              <a:latin typeface="Calibri"/>
              <a:ea typeface="Calibri"/>
              <a:cs typeface="Calibri"/>
              <a:sym typeface="Calibri"/>
            </a:endParaRPr>
          </a:p>
        </p:txBody>
      </p:sp>
      <p:sp>
        <p:nvSpPr>
          <p:cNvPr id="348" name="Google Shape;348;p52"/>
          <p:cNvSpPr txBox="1"/>
          <p:nvPr/>
        </p:nvSpPr>
        <p:spPr>
          <a:xfrm>
            <a:off x="304800" y="1915832"/>
            <a:ext cx="3505200"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2400">
                <a:solidFill>
                  <a:srgbClr val="000000"/>
                </a:solidFill>
                <a:latin typeface="Helvetica Neue"/>
                <a:ea typeface="Helvetica Neue"/>
                <a:cs typeface="Helvetica Neue"/>
                <a:sym typeface="Helvetica Neue"/>
              </a:rPr>
              <a:t>El </a:t>
            </a:r>
            <a:r>
              <a:rPr b="1" lang="es-ES" sz="2400">
                <a:solidFill>
                  <a:srgbClr val="494429"/>
                </a:solidFill>
                <a:latin typeface="Helvetica Neue"/>
                <a:ea typeface="Helvetica Neue"/>
                <a:cs typeface="Helvetica Neue"/>
                <a:sym typeface="Helvetica Neue"/>
              </a:rPr>
              <a:t>ANCLAJE</a:t>
            </a:r>
            <a:r>
              <a:rPr lang="es-ES" sz="2400">
                <a:solidFill>
                  <a:srgbClr val="000000"/>
                </a:solidFill>
                <a:latin typeface="Helvetica Neue"/>
                <a:ea typeface="Helvetica Neue"/>
                <a:cs typeface="Helvetica Neue"/>
                <a:sym typeface="Helvetica Neue"/>
              </a:rPr>
              <a:t>, cumple la función de “control, frente al poder proyectivo que tienen las imágenes (…) con respecto a la libertad de los significados de la imagen, el texto tiene un valor regresivo (…) hace que se ubiquen principalmente la moral y la ideología”. </a:t>
            </a:r>
            <a:endParaRPr b="0" i="0" sz="2000" u="none" strike="noStrike">
              <a:solidFill>
                <a:srgbClr val="000000"/>
              </a:solidFill>
              <a:latin typeface="Calibri"/>
              <a:ea typeface="Calibri"/>
              <a:cs typeface="Calibri"/>
              <a:sym typeface="Calibri"/>
            </a:endParaRPr>
          </a:p>
        </p:txBody>
      </p:sp>
      <p:pic>
        <p:nvPicPr>
          <p:cNvPr id="349" name="Google Shape;349;p52"/>
          <p:cNvPicPr preferRelativeResize="0"/>
          <p:nvPr/>
        </p:nvPicPr>
        <p:blipFill rotWithShape="1">
          <a:blip r:embed="rId3">
            <a:alphaModFix/>
          </a:blip>
          <a:srcRect b="0" l="0" r="0" t="0"/>
          <a:stretch/>
        </p:blipFill>
        <p:spPr>
          <a:xfrm>
            <a:off x="4172682" y="1886682"/>
            <a:ext cx="4971318" cy="497131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53"/>
          <p:cNvSpPr txBox="1"/>
          <p:nvPr/>
        </p:nvSpPr>
        <p:spPr>
          <a:xfrm>
            <a:off x="0" y="0"/>
            <a:ext cx="9144000" cy="1886682"/>
          </a:xfrm>
          <a:prstGeom prst="rect">
            <a:avLst/>
          </a:prstGeom>
          <a:solidFill>
            <a:srgbClr val="C4BD97"/>
          </a:solidFill>
          <a:ln cap="flat" cmpd="sng" w="9525">
            <a:solidFill>
              <a:srgbClr val="494429"/>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sz="4400">
                <a:solidFill>
                  <a:schemeClr val="dk1"/>
                </a:solidFill>
                <a:latin typeface="Calibri"/>
                <a:ea typeface="Calibri"/>
                <a:cs typeface="Calibri"/>
                <a:sym typeface="Calibri"/>
              </a:rPr>
              <a:t>           anclaje y relevo </a:t>
            </a:r>
            <a:endParaRPr/>
          </a:p>
          <a:p>
            <a:pPr indent="0" lvl="0" marL="0" marR="0" rtl="0" algn="l">
              <a:spcBef>
                <a:spcPts val="0"/>
              </a:spcBef>
              <a:spcAft>
                <a:spcPts val="0"/>
              </a:spcAft>
              <a:buClr>
                <a:schemeClr val="dk1"/>
              </a:buClr>
              <a:buSzPts val="4400"/>
              <a:buFont typeface="Calibri"/>
              <a:buNone/>
            </a:pPr>
            <a:r>
              <a:rPr lang="es-ES" sz="4400">
                <a:solidFill>
                  <a:schemeClr val="dk1"/>
                </a:solidFill>
                <a:latin typeface="Calibri"/>
                <a:ea typeface="Calibri"/>
                <a:cs typeface="Calibri"/>
                <a:sym typeface="Calibri"/>
              </a:rPr>
              <a:t>           en la decodificación de la imagen</a:t>
            </a:r>
            <a:endParaRPr sz="4400">
              <a:solidFill>
                <a:schemeClr val="dk1"/>
              </a:solidFill>
              <a:latin typeface="Calibri"/>
              <a:ea typeface="Calibri"/>
              <a:cs typeface="Calibri"/>
              <a:sym typeface="Calibri"/>
            </a:endParaRPr>
          </a:p>
        </p:txBody>
      </p:sp>
      <p:sp>
        <p:nvSpPr>
          <p:cNvPr id="355" name="Google Shape;355;p53"/>
          <p:cNvSpPr txBox="1"/>
          <p:nvPr/>
        </p:nvSpPr>
        <p:spPr>
          <a:xfrm>
            <a:off x="304800" y="2162750"/>
            <a:ext cx="4089400" cy="267765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2800">
                <a:solidFill>
                  <a:schemeClr val="dk1"/>
                </a:solidFill>
                <a:latin typeface="Calibri"/>
                <a:ea typeface="Calibri"/>
                <a:cs typeface="Calibri"/>
                <a:sym typeface="Calibri"/>
              </a:rPr>
              <a:t>En el caso del </a:t>
            </a:r>
            <a:r>
              <a:rPr b="1" lang="es-ES" sz="2800">
                <a:solidFill>
                  <a:srgbClr val="4A452A"/>
                </a:solidFill>
                <a:latin typeface="Calibri"/>
                <a:ea typeface="Calibri"/>
                <a:cs typeface="Calibri"/>
                <a:sym typeface="Calibri"/>
              </a:rPr>
              <a:t>RELEVO</a:t>
            </a:r>
            <a:r>
              <a:rPr lang="es-ES" sz="2800">
                <a:solidFill>
                  <a:schemeClr val="dk1"/>
                </a:solidFill>
                <a:latin typeface="Calibri"/>
                <a:ea typeface="Calibri"/>
                <a:cs typeface="Calibri"/>
                <a:sym typeface="Calibri"/>
              </a:rPr>
              <a:t>, actúa como un refuerzo más común en diálogos de historietas e ilustraciones que complementan la idea con lo expresado.</a:t>
            </a:r>
            <a:endParaRPr b="0" i="0" sz="2800" u="none" strike="noStrike">
              <a:solidFill>
                <a:schemeClr val="dk1"/>
              </a:solidFill>
              <a:latin typeface="Calibri"/>
              <a:ea typeface="Calibri"/>
              <a:cs typeface="Calibri"/>
              <a:sym typeface="Calibri"/>
            </a:endParaRPr>
          </a:p>
        </p:txBody>
      </p:sp>
      <p:pic>
        <p:nvPicPr>
          <p:cNvPr id="356" name="Google Shape;356;p53"/>
          <p:cNvPicPr preferRelativeResize="0"/>
          <p:nvPr/>
        </p:nvPicPr>
        <p:blipFill rotWithShape="1">
          <a:blip r:embed="rId3">
            <a:alphaModFix/>
          </a:blip>
          <a:srcRect b="0" l="0" r="0" t="0"/>
          <a:stretch/>
        </p:blipFill>
        <p:spPr>
          <a:xfrm>
            <a:off x="4241800" y="1930400"/>
            <a:ext cx="4800600" cy="5080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54"/>
          <p:cNvSpPr txBox="1"/>
          <p:nvPr/>
        </p:nvSpPr>
        <p:spPr>
          <a:xfrm>
            <a:off x="0" y="0"/>
            <a:ext cx="9144000" cy="1886682"/>
          </a:xfrm>
          <a:prstGeom prst="rect">
            <a:avLst/>
          </a:prstGeom>
          <a:solidFill>
            <a:srgbClr val="C4BD97"/>
          </a:solidFill>
          <a:ln cap="flat" cmpd="sng" w="9525">
            <a:solidFill>
              <a:srgbClr val="494429"/>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sz="4400">
                <a:solidFill>
                  <a:schemeClr val="dk1"/>
                </a:solidFill>
                <a:latin typeface="Calibri"/>
                <a:ea typeface="Calibri"/>
                <a:cs typeface="Calibri"/>
                <a:sym typeface="Calibri"/>
              </a:rPr>
              <a:t>	la inocencia de la imagen</a:t>
            </a:r>
            <a:endParaRPr sz="4400">
              <a:solidFill>
                <a:schemeClr val="dk1"/>
              </a:solidFill>
              <a:latin typeface="Calibri"/>
              <a:ea typeface="Calibri"/>
              <a:cs typeface="Calibri"/>
              <a:sym typeface="Calibri"/>
            </a:endParaRPr>
          </a:p>
        </p:txBody>
      </p:sp>
      <p:sp>
        <p:nvSpPr>
          <p:cNvPr id="362" name="Google Shape;362;p54"/>
          <p:cNvSpPr txBox="1"/>
          <p:nvPr/>
        </p:nvSpPr>
        <p:spPr>
          <a:xfrm>
            <a:off x="304800" y="2010350"/>
            <a:ext cx="3784600" cy="483209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2800">
                <a:solidFill>
                  <a:schemeClr val="dk1"/>
                </a:solidFill>
                <a:latin typeface="Calibri"/>
                <a:ea typeface="Calibri"/>
                <a:cs typeface="Calibri"/>
                <a:sym typeface="Calibri"/>
              </a:rPr>
              <a:t>Sin un mensaje lingüístico, la imagen se encuentra despojada de toda connotación. Es objetiva e “inocente”. Es el estado literal de la imagen, al punto de percibirse como un mensaje que directamente “no tiene códigos”. </a:t>
            </a:r>
            <a:endParaRPr/>
          </a:p>
        </p:txBody>
      </p:sp>
      <p:pic>
        <p:nvPicPr>
          <p:cNvPr id="363" name="Google Shape;363;p54"/>
          <p:cNvPicPr preferRelativeResize="0"/>
          <p:nvPr/>
        </p:nvPicPr>
        <p:blipFill rotWithShape="1">
          <a:blip r:embed="rId3">
            <a:alphaModFix/>
          </a:blip>
          <a:srcRect b="0" l="0" r="0" t="0"/>
          <a:stretch/>
        </p:blipFill>
        <p:spPr>
          <a:xfrm>
            <a:off x="4321741" y="2387600"/>
            <a:ext cx="4822259" cy="3683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55"/>
          <p:cNvSpPr txBox="1"/>
          <p:nvPr/>
        </p:nvSpPr>
        <p:spPr>
          <a:xfrm>
            <a:off x="0" y="0"/>
            <a:ext cx="9144000" cy="1886682"/>
          </a:xfrm>
          <a:prstGeom prst="rect">
            <a:avLst/>
          </a:prstGeom>
          <a:solidFill>
            <a:srgbClr val="C4BD97"/>
          </a:solidFill>
          <a:ln cap="flat" cmpd="sng" w="9525">
            <a:solidFill>
              <a:srgbClr val="494429"/>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rPr lang="es-ES" sz="4400">
                <a:solidFill>
                  <a:schemeClr val="dk1"/>
                </a:solidFill>
                <a:latin typeface="Calibri"/>
                <a:ea typeface="Calibri"/>
                <a:cs typeface="Calibri"/>
                <a:sym typeface="Calibri"/>
              </a:rPr>
              <a:t>	la inocencia de la imagen</a:t>
            </a:r>
            <a:endParaRPr sz="4400">
              <a:solidFill>
                <a:schemeClr val="dk1"/>
              </a:solidFill>
              <a:latin typeface="Calibri"/>
              <a:ea typeface="Calibri"/>
              <a:cs typeface="Calibri"/>
              <a:sym typeface="Calibri"/>
            </a:endParaRPr>
          </a:p>
        </p:txBody>
      </p:sp>
      <p:sp>
        <p:nvSpPr>
          <p:cNvPr id="369" name="Google Shape;369;p55"/>
          <p:cNvSpPr txBox="1"/>
          <p:nvPr/>
        </p:nvSpPr>
        <p:spPr>
          <a:xfrm>
            <a:off x="304800" y="2162750"/>
            <a:ext cx="2210776" cy="41549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2400">
                <a:solidFill>
                  <a:schemeClr val="dk1"/>
                </a:solidFill>
                <a:latin typeface="Calibri"/>
                <a:ea typeface="Calibri"/>
                <a:cs typeface="Calibri"/>
                <a:sym typeface="Calibri"/>
              </a:rPr>
              <a:t>La técnica, lo compositivo,  lo material, el lenguaje estético y el contexto histórico y social, van a despojar a la imagen de esa “inocencia”.</a:t>
            </a:r>
            <a:endParaRPr sz="2400">
              <a:solidFill>
                <a:schemeClr val="dk1"/>
              </a:solidFill>
              <a:latin typeface="Calibri"/>
              <a:ea typeface="Calibri"/>
              <a:cs typeface="Calibri"/>
              <a:sym typeface="Calibri"/>
            </a:endParaRPr>
          </a:p>
        </p:txBody>
      </p:sp>
      <p:pic>
        <p:nvPicPr>
          <p:cNvPr id="370" name="Google Shape;370;p55"/>
          <p:cNvPicPr preferRelativeResize="0"/>
          <p:nvPr/>
        </p:nvPicPr>
        <p:blipFill rotWithShape="1">
          <a:blip r:embed="rId3">
            <a:alphaModFix/>
          </a:blip>
          <a:srcRect b="0" l="0" r="0" t="0"/>
          <a:stretch/>
        </p:blipFill>
        <p:spPr>
          <a:xfrm>
            <a:off x="2515576" y="1886682"/>
            <a:ext cx="6628424" cy="497131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959"/>
              <a:buFont typeface="Calibri"/>
              <a:buNone/>
            </a:pPr>
            <a:r>
              <a:rPr lang="es-ES" sz="3959"/>
              <a:t>¿una imagen vale más que mil palabras?</a:t>
            </a:r>
            <a:endParaRPr sz="3959"/>
          </a:p>
        </p:txBody>
      </p:sp>
      <p:pic>
        <p:nvPicPr>
          <p:cNvPr id="376" name="Google Shape;376;p56"/>
          <p:cNvPicPr preferRelativeResize="0"/>
          <p:nvPr/>
        </p:nvPicPr>
        <p:blipFill rotWithShape="1">
          <a:blip r:embed="rId3">
            <a:alphaModFix/>
          </a:blip>
          <a:srcRect b="0" l="0" r="0" t="0"/>
          <a:stretch/>
        </p:blipFill>
        <p:spPr>
          <a:xfrm flipH="1">
            <a:off x="0" y="1712976"/>
            <a:ext cx="9144000" cy="5145024"/>
          </a:xfrm>
          <a:prstGeom prst="rect">
            <a:avLst/>
          </a:prstGeom>
          <a:noFill/>
          <a:ln>
            <a:noFill/>
          </a:ln>
        </p:spPr>
      </p:pic>
      <p:sp>
        <p:nvSpPr>
          <p:cNvPr id="377" name="Google Shape;377;p56"/>
          <p:cNvSpPr txBox="1"/>
          <p:nvPr/>
        </p:nvSpPr>
        <p:spPr>
          <a:xfrm>
            <a:off x="3734676" y="2128474"/>
            <a:ext cx="6146800"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4800">
                <a:solidFill>
                  <a:srgbClr val="FFFFFF"/>
                </a:solidFill>
                <a:latin typeface="Courgette"/>
                <a:ea typeface="Courgette"/>
                <a:cs typeface="Courgette"/>
                <a:sym typeface="Courgette"/>
              </a:rPr>
              <a:t>1, 2, 3, 4, 5…</a:t>
            </a:r>
            <a:endParaRPr b="1" sz="4800">
              <a:solidFill>
                <a:srgbClr val="FFFFFF"/>
              </a:solidFill>
              <a:latin typeface="Courgette"/>
              <a:ea typeface="Courgette"/>
              <a:cs typeface="Courgette"/>
              <a:sym typeface="Courgette"/>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pic>
        <p:nvPicPr>
          <p:cNvPr id="382" name="Google Shape;382;p57"/>
          <p:cNvPicPr preferRelativeResize="0"/>
          <p:nvPr/>
        </p:nvPicPr>
        <p:blipFill rotWithShape="1">
          <a:blip r:embed="rId3">
            <a:alphaModFix/>
          </a:blip>
          <a:srcRect b="0" l="0" r="0" t="0"/>
          <a:stretch/>
        </p:blipFill>
        <p:spPr>
          <a:xfrm>
            <a:off x="1879600" y="0"/>
            <a:ext cx="538353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pic>
        <p:nvPicPr>
          <p:cNvPr id="387" name="Google Shape;387;p58"/>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pic>
        <p:nvPicPr>
          <p:cNvPr id="392" name="Google Shape;392;p59"/>
          <p:cNvPicPr preferRelativeResize="0"/>
          <p:nvPr/>
        </p:nvPicPr>
        <p:blipFill rotWithShape="1">
          <a:blip r:embed="rId3">
            <a:alphaModFix/>
          </a:blip>
          <a:srcRect b="0" l="0" r="0" t="0"/>
          <a:stretch/>
        </p:blipFill>
        <p:spPr>
          <a:xfrm>
            <a:off x="0" y="0"/>
            <a:ext cx="9144000" cy="6652260"/>
          </a:xfrm>
          <a:prstGeom prst="rect">
            <a:avLst/>
          </a:prstGeom>
          <a:noFill/>
          <a:ln>
            <a:noFill/>
          </a:ln>
        </p:spPr>
      </p:pic>
      <p:sp>
        <p:nvSpPr>
          <p:cNvPr id="393" name="Google Shape;393;p59"/>
          <p:cNvSpPr/>
          <p:nvPr/>
        </p:nvSpPr>
        <p:spPr>
          <a:xfrm>
            <a:off x="0" y="6211669"/>
            <a:ext cx="91440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Calibri"/>
                <a:ea typeface="Calibri"/>
                <a:cs typeface="Calibri"/>
                <a:sym typeface="Calibri"/>
              </a:rPr>
              <a:t>“Una tarde de domingo en la isla de la Grande Jatte” de  Claude Monet.</a:t>
            </a:r>
            <a:endParaRPr sz="180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60"/>
          <p:cNvSpPr txBox="1"/>
          <p:nvPr>
            <p:ph type="title"/>
          </p:nvPr>
        </p:nvSpPr>
        <p:spPr>
          <a:xfrm>
            <a:off x="895350" y="514350"/>
            <a:ext cx="7524750" cy="366871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s-ES"/>
              <a:t>Realizar un elemento comunicacional a partir de uno de las dos anclajes que se proponen.</a:t>
            </a:r>
            <a:endParaRPr/>
          </a:p>
        </p:txBody>
      </p:sp>
      <p:sp>
        <p:nvSpPr>
          <p:cNvPr id="399" name="Google Shape;399;p60"/>
          <p:cNvSpPr txBox="1"/>
          <p:nvPr/>
        </p:nvSpPr>
        <p:spPr>
          <a:xfrm>
            <a:off x="895350" y="4762500"/>
            <a:ext cx="7086600"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2400">
                <a:solidFill>
                  <a:schemeClr val="dk1"/>
                </a:solidFill>
                <a:latin typeface="Calibri"/>
                <a:ea typeface="Calibri"/>
                <a:cs typeface="Calibri"/>
                <a:sym typeface="Calibri"/>
              </a:rPr>
              <a:t>Enviar  por mail, junto con comentarios de la lectura de las palabras en colores y la memoria a corto plazo</a:t>
            </a:r>
            <a:endParaRPr sz="24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pic>
        <p:nvPicPr>
          <p:cNvPr id="404" name="Google Shape;404;p61"/>
          <p:cNvPicPr preferRelativeResize="0"/>
          <p:nvPr/>
        </p:nvPicPr>
        <p:blipFill rotWithShape="1">
          <a:blip r:embed="rId3">
            <a:alphaModFix/>
          </a:blip>
          <a:srcRect b="9047" l="0" r="8611" t="0"/>
          <a:stretch/>
        </p:blipFill>
        <p:spPr>
          <a:xfrm>
            <a:off x="0" y="1"/>
            <a:ext cx="9144000" cy="5836596"/>
          </a:xfrm>
          <a:prstGeom prst="rect">
            <a:avLst/>
          </a:prstGeom>
          <a:noFill/>
          <a:ln>
            <a:noFill/>
          </a:ln>
        </p:spPr>
      </p:pic>
      <p:sp>
        <p:nvSpPr>
          <p:cNvPr id="405" name="Google Shape;405;p61"/>
          <p:cNvSpPr txBox="1"/>
          <p:nvPr/>
        </p:nvSpPr>
        <p:spPr>
          <a:xfrm>
            <a:off x="1041400" y="6045200"/>
            <a:ext cx="50546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Anclaje 1: Indumentaria</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15" name="Shape 115"/>
        <p:cNvGrpSpPr/>
        <p:nvPr/>
      </p:nvGrpSpPr>
      <p:grpSpPr>
        <a:xfrm>
          <a:off x="0" y="0"/>
          <a:ext cx="0" cy="0"/>
          <a:chOff x="0" y="0"/>
          <a:chExt cx="0" cy="0"/>
        </a:xfrm>
      </p:grpSpPr>
      <p:sp>
        <p:nvSpPr>
          <p:cNvPr id="116" name="Google Shape;116;p17"/>
          <p:cNvSpPr txBox="1"/>
          <p:nvPr/>
        </p:nvSpPr>
        <p:spPr>
          <a:xfrm>
            <a:off x="696573" y="1790700"/>
            <a:ext cx="7647327" cy="23083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800">
                <a:solidFill>
                  <a:schemeClr val="lt1"/>
                </a:solidFill>
                <a:latin typeface="Calibri"/>
                <a:ea typeface="Calibri"/>
                <a:cs typeface="Calibri"/>
                <a:sym typeface="Calibri"/>
              </a:rPr>
              <a:t> leer la próxima  imagen según la lexia, es decir por lo que dicen las palabras</a:t>
            </a:r>
            <a:endParaRPr b="1" sz="4800">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pic>
        <p:nvPicPr>
          <p:cNvPr id="410" name="Google Shape;410;p62"/>
          <p:cNvPicPr preferRelativeResize="0"/>
          <p:nvPr/>
        </p:nvPicPr>
        <p:blipFill rotWithShape="1">
          <a:blip r:embed="rId3">
            <a:alphaModFix/>
          </a:blip>
          <a:srcRect b="9047" l="0" r="8611" t="0"/>
          <a:stretch/>
        </p:blipFill>
        <p:spPr>
          <a:xfrm>
            <a:off x="0" y="1"/>
            <a:ext cx="9144000" cy="5836596"/>
          </a:xfrm>
          <a:prstGeom prst="rect">
            <a:avLst/>
          </a:prstGeom>
          <a:noFill/>
          <a:ln>
            <a:noFill/>
          </a:ln>
        </p:spPr>
      </p:pic>
      <p:sp>
        <p:nvSpPr>
          <p:cNvPr id="411" name="Google Shape;411;p62"/>
          <p:cNvSpPr txBox="1"/>
          <p:nvPr/>
        </p:nvSpPr>
        <p:spPr>
          <a:xfrm>
            <a:off x="1041400" y="6045200"/>
            <a:ext cx="50546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Anclaje 2: Aerosoles de excelente fijación</a:t>
            </a:r>
            <a:endParaRPr sz="1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pic>
        <p:nvPicPr>
          <p:cNvPr id="416" name="Google Shape;416;p63"/>
          <p:cNvPicPr preferRelativeResize="0"/>
          <p:nvPr/>
        </p:nvPicPr>
        <p:blipFill rotWithShape="1">
          <a:blip r:embed="rId3">
            <a:alphaModFix/>
          </a:blip>
          <a:srcRect b="-139" l="0" r="232" t="0"/>
          <a:stretch/>
        </p:blipFill>
        <p:spPr>
          <a:xfrm>
            <a:off x="0" y="0"/>
            <a:ext cx="9144000" cy="58865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Google Shape;121;p18"/>
          <p:cNvPicPr preferRelativeResize="0"/>
          <p:nvPr/>
        </p:nvPicPr>
        <p:blipFill rotWithShape="1">
          <a:blip r:embed="rId3">
            <a:alphaModFix/>
          </a:blip>
          <a:srcRect b="0" l="0" r="0" t="0"/>
          <a:stretch/>
        </p:blipFill>
        <p:spPr>
          <a:xfrm>
            <a:off x="228600" y="342900"/>
            <a:ext cx="8686800" cy="617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19"/>
          <p:cNvSpPr/>
          <p:nvPr/>
        </p:nvSpPr>
        <p:spPr>
          <a:xfrm>
            <a:off x="0" y="0"/>
            <a:ext cx="9144000" cy="6858000"/>
          </a:xfrm>
          <a:prstGeom prst="rect">
            <a:avLst/>
          </a:prstGeom>
          <a:solidFill>
            <a:schemeClr val="dk1"/>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p19"/>
          <p:cNvSpPr txBox="1"/>
          <p:nvPr/>
        </p:nvSpPr>
        <p:spPr>
          <a:xfrm>
            <a:off x="696573" y="1085850"/>
            <a:ext cx="7647327" cy="37856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800">
                <a:solidFill>
                  <a:schemeClr val="lt1"/>
                </a:solidFill>
                <a:latin typeface="Calibri"/>
                <a:ea typeface="Calibri"/>
                <a:cs typeface="Calibri"/>
                <a:sym typeface="Calibri"/>
              </a:rPr>
              <a:t> leer nuevamente la imagen anterior según el color  de la palabra, es decir por el color y no por lo que dicen las palabras</a:t>
            </a:r>
            <a:endParaRPr b="1" sz="4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0"/>
          <p:cNvSpPr/>
          <p:nvPr/>
        </p:nvSpPr>
        <p:spPr>
          <a:xfrm>
            <a:off x="0" y="0"/>
            <a:ext cx="9144000" cy="6858000"/>
          </a:xfrm>
          <a:prstGeom prst="rect">
            <a:avLst/>
          </a:prstGeom>
          <a:solidFill>
            <a:schemeClr val="dk1"/>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20"/>
          <p:cNvSpPr txBox="1"/>
          <p:nvPr/>
        </p:nvSpPr>
        <p:spPr>
          <a:xfrm>
            <a:off x="696573" y="1085850"/>
            <a:ext cx="7647327" cy="15696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800">
                <a:solidFill>
                  <a:schemeClr val="lt1"/>
                </a:solidFill>
                <a:latin typeface="Calibri"/>
                <a:ea typeface="Calibri"/>
                <a:cs typeface="Calibri"/>
                <a:sym typeface="Calibri"/>
              </a:rPr>
              <a:t>Lo pudiste hacer sin problema?</a:t>
            </a:r>
            <a:endParaRPr b="1" sz="4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1"/>
          <p:cNvSpPr/>
          <p:nvPr/>
        </p:nvSpPr>
        <p:spPr>
          <a:xfrm>
            <a:off x="1784732" y="136793"/>
            <a:ext cx="5592074" cy="926757"/>
          </a:xfrm>
          <a:prstGeom prst="roundRect">
            <a:avLst>
              <a:gd fmla="val 16667" name="adj"/>
            </a:avLst>
          </a:prstGeom>
          <a:solidFill>
            <a:schemeClr val="accent6"/>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2800">
                <a:solidFill>
                  <a:schemeClr val="dk1"/>
                </a:solidFill>
                <a:latin typeface="Calibri"/>
                <a:ea typeface="Calibri"/>
                <a:cs typeface="Calibri"/>
                <a:sym typeface="Calibri"/>
              </a:rPr>
              <a:t>Alteraciones de la Percepción </a:t>
            </a:r>
            <a:endParaRPr sz="2800">
              <a:solidFill>
                <a:schemeClr val="dk1"/>
              </a:solidFill>
              <a:latin typeface="Calibri"/>
              <a:ea typeface="Calibri"/>
              <a:cs typeface="Calibri"/>
              <a:sym typeface="Calibri"/>
            </a:endParaRPr>
          </a:p>
        </p:txBody>
      </p:sp>
      <p:sp>
        <p:nvSpPr>
          <p:cNvPr id="139" name="Google Shape;139;p21"/>
          <p:cNvSpPr/>
          <p:nvPr/>
        </p:nvSpPr>
        <p:spPr>
          <a:xfrm>
            <a:off x="462708" y="1487278"/>
            <a:ext cx="2679790" cy="107239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2400">
                <a:solidFill>
                  <a:schemeClr val="lt1"/>
                </a:solidFill>
                <a:latin typeface="Calibri"/>
                <a:ea typeface="Calibri"/>
                <a:cs typeface="Calibri"/>
                <a:sym typeface="Calibri"/>
              </a:rPr>
              <a:t>Alteraciones</a:t>
            </a:r>
            <a:endParaRPr/>
          </a:p>
          <a:p>
            <a:pPr indent="0" lvl="0" marL="0" marR="0" rtl="0" algn="ctr">
              <a:spcBef>
                <a:spcPts val="0"/>
              </a:spcBef>
              <a:spcAft>
                <a:spcPts val="0"/>
              </a:spcAft>
              <a:buNone/>
            </a:pPr>
            <a:r>
              <a:rPr lang="es-ES" sz="2400" u="sng">
                <a:solidFill>
                  <a:schemeClr val="dk1"/>
                </a:solidFill>
                <a:latin typeface="Calibri"/>
                <a:ea typeface="Calibri"/>
                <a:cs typeface="Calibri"/>
                <a:sym typeface="Calibri"/>
              </a:rPr>
              <a:t>Cuantitativas</a:t>
            </a:r>
            <a:endParaRPr sz="2400" u="sng">
              <a:solidFill>
                <a:schemeClr val="dk1"/>
              </a:solidFill>
              <a:latin typeface="Calibri"/>
              <a:ea typeface="Calibri"/>
              <a:cs typeface="Calibri"/>
              <a:sym typeface="Calibri"/>
            </a:endParaRPr>
          </a:p>
        </p:txBody>
      </p:sp>
      <p:sp>
        <p:nvSpPr>
          <p:cNvPr id="140" name="Google Shape;140;p21"/>
          <p:cNvSpPr/>
          <p:nvPr/>
        </p:nvSpPr>
        <p:spPr>
          <a:xfrm>
            <a:off x="539826" y="4114799"/>
            <a:ext cx="2508478" cy="1191545"/>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2400">
                <a:solidFill>
                  <a:schemeClr val="lt1"/>
                </a:solidFill>
                <a:latin typeface="Calibri"/>
                <a:ea typeface="Calibri"/>
                <a:cs typeface="Calibri"/>
                <a:sym typeface="Calibri"/>
              </a:rPr>
              <a:t>Alteraciones</a:t>
            </a:r>
            <a:endParaRPr/>
          </a:p>
          <a:p>
            <a:pPr indent="0" lvl="0" marL="0" marR="0" rtl="0" algn="ctr">
              <a:spcBef>
                <a:spcPts val="0"/>
              </a:spcBef>
              <a:spcAft>
                <a:spcPts val="0"/>
              </a:spcAft>
              <a:buNone/>
            </a:pPr>
            <a:r>
              <a:rPr lang="es-ES" sz="2400" u="sng">
                <a:solidFill>
                  <a:schemeClr val="dk1"/>
                </a:solidFill>
                <a:latin typeface="Calibri"/>
                <a:ea typeface="Calibri"/>
                <a:cs typeface="Calibri"/>
                <a:sym typeface="Calibri"/>
              </a:rPr>
              <a:t>Cualitativas</a:t>
            </a:r>
            <a:endParaRPr sz="2400" u="sng">
              <a:solidFill>
                <a:schemeClr val="dk1"/>
              </a:solidFill>
              <a:latin typeface="Calibri"/>
              <a:ea typeface="Calibri"/>
              <a:cs typeface="Calibri"/>
              <a:sym typeface="Calibri"/>
            </a:endParaRPr>
          </a:p>
        </p:txBody>
      </p:sp>
      <p:sp>
        <p:nvSpPr>
          <p:cNvPr id="141" name="Google Shape;141;p21"/>
          <p:cNvSpPr txBox="1"/>
          <p:nvPr/>
        </p:nvSpPr>
        <p:spPr>
          <a:xfrm>
            <a:off x="3668617" y="1388124"/>
            <a:ext cx="5102614" cy="17608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21"/>
          <p:cNvSpPr txBox="1"/>
          <p:nvPr/>
        </p:nvSpPr>
        <p:spPr>
          <a:xfrm>
            <a:off x="3821017" y="1540524"/>
            <a:ext cx="5102614" cy="17608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21"/>
          <p:cNvSpPr/>
          <p:nvPr/>
        </p:nvSpPr>
        <p:spPr>
          <a:xfrm>
            <a:off x="3960564" y="1248578"/>
            <a:ext cx="4454080" cy="2462525"/>
          </a:xfrm>
          <a:prstGeom prst="flowChartProcess">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s-ES" sz="1800">
                <a:solidFill>
                  <a:schemeClr val="lt1"/>
                </a:solidFill>
                <a:latin typeface="Calibri"/>
                <a:ea typeface="Calibri"/>
                <a:cs typeface="Calibri"/>
                <a:sym typeface="Calibri"/>
              </a:rPr>
              <a:t>Consiste en variaciones en la </a:t>
            </a:r>
            <a:r>
              <a:rPr lang="es-ES" sz="1800" u="sng">
                <a:solidFill>
                  <a:schemeClr val="dk1"/>
                </a:solidFill>
                <a:latin typeface="Calibri"/>
                <a:ea typeface="Calibri"/>
                <a:cs typeface="Calibri"/>
                <a:sym typeface="Calibri"/>
              </a:rPr>
              <a:t>intensidad</a:t>
            </a:r>
            <a:r>
              <a:rPr lang="es-ES" sz="1800">
                <a:solidFill>
                  <a:schemeClr val="lt1"/>
                </a:solidFill>
                <a:latin typeface="Calibri"/>
                <a:ea typeface="Calibri"/>
                <a:cs typeface="Calibri"/>
                <a:sym typeface="Calibri"/>
              </a:rPr>
              <a:t> de la percepción y se manifiesta por una exageración o manifestación de los sentidos.</a:t>
            </a:r>
            <a:endParaRPr/>
          </a:p>
          <a:p>
            <a:pPr indent="0" lvl="0" marL="0" marR="0" rtl="0" algn="l">
              <a:spcBef>
                <a:spcPts val="0"/>
              </a:spcBef>
              <a:spcAft>
                <a:spcPts val="0"/>
              </a:spcAft>
              <a:buNone/>
            </a:pPr>
            <a:r>
              <a:rPr lang="es-ES" sz="1800">
                <a:solidFill>
                  <a:schemeClr val="lt1"/>
                </a:solidFill>
                <a:latin typeface="Calibri"/>
                <a:ea typeface="Calibri"/>
                <a:cs typeface="Calibri"/>
                <a:sym typeface="Calibri"/>
              </a:rPr>
              <a:t>Puede estar motivada por causas neurológicas, alteraciones orgánicas del sistema nervioso  o psicológicas.</a:t>
            </a:r>
            <a:endParaRPr sz="1800">
              <a:solidFill>
                <a:schemeClr val="lt1"/>
              </a:solidFill>
              <a:latin typeface="Calibri"/>
              <a:ea typeface="Calibri"/>
              <a:cs typeface="Calibri"/>
              <a:sym typeface="Calibri"/>
            </a:endParaRPr>
          </a:p>
        </p:txBody>
      </p:sp>
      <p:cxnSp>
        <p:nvCxnSpPr>
          <p:cNvPr id="144" name="Google Shape;144;p21"/>
          <p:cNvCxnSpPr/>
          <p:nvPr/>
        </p:nvCxnSpPr>
        <p:spPr>
          <a:xfrm>
            <a:off x="3027802" y="1933461"/>
            <a:ext cx="881027" cy="0"/>
          </a:xfrm>
          <a:prstGeom prst="straightConnector1">
            <a:avLst/>
          </a:prstGeom>
          <a:noFill/>
          <a:ln cap="flat" cmpd="sng" w="9525">
            <a:solidFill>
              <a:srgbClr val="E36C09"/>
            </a:solidFill>
            <a:prstDash val="solid"/>
            <a:round/>
            <a:headEnd len="sm" w="sm" type="none"/>
            <a:tailEnd len="med" w="med" type="triangle"/>
          </a:ln>
        </p:spPr>
      </p:cxnSp>
      <p:sp>
        <p:nvSpPr>
          <p:cNvPr id="145" name="Google Shape;145;p21"/>
          <p:cNvSpPr/>
          <p:nvPr/>
        </p:nvSpPr>
        <p:spPr>
          <a:xfrm>
            <a:off x="3956891" y="3624548"/>
            <a:ext cx="4458159" cy="2369851"/>
          </a:xfrm>
          <a:prstGeom prst="flowChartProcess">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s-ES" sz="1800">
                <a:solidFill>
                  <a:schemeClr val="lt1"/>
                </a:solidFill>
                <a:latin typeface="Calibri"/>
                <a:ea typeface="Calibri"/>
                <a:cs typeface="Calibri"/>
                <a:sym typeface="Calibri"/>
              </a:rPr>
              <a:t>Consiste en variaciones en la </a:t>
            </a:r>
            <a:r>
              <a:rPr lang="es-ES" sz="1800" u="sng">
                <a:solidFill>
                  <a:schemeClr val="dk1"/>
                </a:solidFill>
                <a:latin typeface="Calibri"/>
                <a:ea typeface="Calibri"/>
                <a:cs typeface="Calibri"/>
                <a:sym typeface="Calibri"/>
              </a:rPr>
              <a:t>calidad</a:t>
            </a:r>
            <a:r>
              <a:rPr lang="es-ES" sz="1800">
                <a:solidFill>
                  <a:schemeClr val="dk1"/>
                </a:solidFill>
                <a:latin typeface="Calibri"/>
                <a:ea typeface="Calibri"/>
                <a:cs typeface="Calibri"/>
                <a:sym typeface="Calibri"/>
              </a:rPr>
              <a:t> </a:t>
            </a:r>
            <a:r>
              <a:rPr lang="es-ES" sz="1800">
                <a:solidFill>
                  <a:schemeClr val="lt1"/>
                </a:solidFill>
                <a:latin typeface="Calibri"/>
                <a:ea typeface="Calibri"/>
                <a:cs typeface="Calibri"/>
                <a:sym typeface="Calibri"/>
              </a:rPr>
              <a:t>de la percepción, es decir la percepción de un objeto o estímulo está “perturbada” y transmite a la mente una imagen distinta a la real.</a:t>
            </a:r>
            <a:endParaRPr sz="1800">
              <a:solidFill>
                <a:schemeClr val="lt1"/>
              </a:solidFill>
              <a:latin typeface="Calibri"/>
              <a:ea typeface="Calibri"/>
              <a:cs typeface="Calibri"/>
              <a:sym typeface="Calibri"/>
            </a:endParaRPr>
          </a:p>
        </p:txBody>
      </p:sp>
      <p:cxnSp>
        <p:nvCxnSpPr>
          <p:cNvPr id="146" name="Google Shape;146;p21"/>
          <p:cNvCxnSpPr/>
          <p:nvPr/>
        </p:nvCxnSpPr>
        <p:spPr>
          <a:xfrm>
            <a:off x="3027802" y="4610559"/>
            <a:ext cx="711756" cy="0"/>
          </a:xfrm>
          <a:prstGeom prst="straightConnector1">
            <a:avLst/>
          </a:prstGeom>
          <a:noFill/>
          <a:ln cap="flat" cmpd="sng" w="9525">
            <a:solidFill>
              <a:srgbClr val="E36C09"/>
            </a:solidFill>
            <a:prstDash val="solid"/>
            <a:round/>
            <a:headEnd len="sm" w="sm"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